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2"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5F2B-9806-4D48-8938-DDA45CF0EF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57268AA-2CE9-4298-9D57-D9A656C270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DEA2383-97C1-4649-A89C-45DE0639364E}"/>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5" name="Footer Placeholder 4">
            <a:extLst>
              <a:ext uri="{FF2B5EF4-FFF2-40B4-BE49-F238E27FC236}">
                <a16:creationId xmlns:a16="http://schemas.microsoft.com/office/drawing/2014/main" id="{4FA24936-D1D1-4287-BC31-6D2BE087700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D5CC606-9955-48FB-8BED-0A964F23A55E}"/>
              </a:ext>
            </a:extLst>
          </p:cNvPr>
          <p:cNvSpPr>
            <a:spLocks noGrp="1"/>
          </p:cNvSpPr>
          <p:nvPr>
            <p:ph type="sldNum" sz="quarter" idx="12"/>
          </p:nvPr>
        </p:nvSpPr>
        <p:spPr/>
        <p:txBody>
          <a:bodyPr/>
          <a:lstStyle/>
          <a:p>
            <a:fld id="{07B4353D-96B0-4462-99BC-9E23ACCAD7B7}" type="slidenum">
              <a:rPr lang="en-CA" smtClean="0"/>
              <a:t>‹#›</a:t>
            </a:fld>
            <a:endParaRPr lang="en-CA"/>
          </a:p>
        </p:txBody>
      </p:sp>
    </p:spTree>
    <p:extLst>
      <p:ext uri="{BB962C8B-B14F-4D97-AF65-F5344CB8AC3E}">
        <p14:creationId xmlns:p14="http://schemas.microsoft.com/office/powerpoint/2010/main" val="200184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2C10-4BB6-46F0-8AE6-A71C8D17A73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C1C6888-3A56-4BCB-A38F-6EFC00B570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A5E5CC9-0E3E-44DE-8598-DDB7EB07E5BC}"/>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5" name="Footer Placeholder 4">
            <a:extLst>
              <a:ext uri="{FF2B5EF4-FFF2-40B4-BE49-F238E27FC236}">
                <a16:creationId xmlns:a16="http://schemas.microsoft.com/office/drawing/2014/main" id="{57CD252B-6C37-4A90-B7F1-627738B927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697CCCE-74AF-4E5C-AF4D-70FC9B330E1A}"/>
              </a:ext>
            </a:extLst>
          </p:cNvPr>
          <p:cNvSpPr>
            <a:spLocks noGrp="1"/>
          </p:cNvSpPr>
          <p:nvPr>
            <p:ph type="sldNum" sz="quarter" idx="12"/>
          </p:nvPr>
        </p:nvSpPr>
        <p:spPr/>
        <p:txBody>
          <a:bodyPr/>
          <a:lstStyle/>
          <a:p>
            <a:fld id="{07B4353D-96B0-4462-99BC-9E23ACCAD7B7}" type="slidenum">
              <a:rPr lang="en-CA" smtClean="0"/>
              <a:t>‹#›</a:t>
            </a:fld>
            <a:endParaRPr lang="en-CA"/>
          </a:p>
        </p:txBody>
      </p:sp>
    </p:spTree>
    <p:extLst>
      <p:ext uri="{BB962C8B-B14F-4D97-AF65-F5344CB8AC3E}">
        <p14:creationId xmlns:p14="http://schemas.microsoft.com/office/powerpoint/2010/main" val="104761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89FFEB-42C4-4A4E-9F19-DFD6AE6D34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3A89EE-DADB-490F-B64E-BAE65D046E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B7F619-5BBA-4B9A-8955-AB828D79CED2}"/>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5" name="Footer Placeholder 4">
            <a:extLst>
              <a:ext uri="{FF2B5EF4-FFF2-40B4-BE49-F238E27FC236}">
                <a16:creationId xmlns:a16="http://schemas.microsoft.com/office/drawing/2014/main" id="{466CDB43-5559-4ABF-AA13-EBE067A0DFD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43157A-AC50-469A-9040-5B1A9F160EDD}"/>
              </a:ext>
            </a:extLst>
          </p:cNvPr>
          <p:cNvSpPr>
            <a:spLocks noGrp="1"/>
          </p:cNvSpPr>
          <p:nvPr>
            <p:ph type="sldNum" sz="quarter" idx="12"/>
          </p:nvPr>
        </p:nvSpPr>
        <p:spPr/>
        <p:txBody>
          <a:bodyPr/>
          <a:lstStyle/>
          <a:p>
            <a:fld id="{07B4353D-96B0-4462-99BC-9E23ACCAD7B7}" type="slidenum">
              <a:rPr lang="en-CA" smtClean="0"/>
              <a:t>‹#›</a:t>
            </a:fld>
            <a:endParaRPr lang="en-CA"/>
          </a:p>
        </p:txBody>
      </p:sp>
    </p:spTree>
    <p:extLst>
      <p:ext uri="{BB962C8B-B14F-4D97-AF65-F5344CB8AC3E}">
        <p14:creationId xmlns:p14="http://schemas.microsoft.com/office/powerpoint/2010/main" val="226332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2F1E-72A2-48C9-9EE5-043B270A7D9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10F034A-8933-4636-9ACC-280AE5D866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603244C-D522-4FB3-8970-85F9B01712E0}"/>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5" name="Footer Placeholder 4">
            <a:extLst>
              <a:ext uri="{FF2B5EF4-FFF2-40B4-BE49-F238E27FC236}">
                <a16:creationId xmlns:a16="http://schemas.microsoft.com/office/drawing/2014/main" id="{DEB35725-9162-4B6D-BB2D-D9B17C7FB6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64FDFB-F99F-47E5-B0D5-3895530496C4}"/>
              </a:ext>
            </a:extLst>
          </p:cNvPr>
          <p:cNvSpPr>
            <a:spLocks noGrp="1"/>
          </p:cNvSpPr>
          <p:nvPr>
            <p:ph type="sldNum" sz="quarter" idx="12"/>
          </p:nvPr>
        </p:nvSpPr>
        <p:spPr/>
        <p:txBody>
          <a:bodyPr/>
          <a:lstStyle/>
          <a:p>
            <a:fld id="{07B4353D-96B0-4462-99BC-9E23ACCAD7B7}" type="slidenum">
              <a:rPr lang="en-CA" smtClean="0"/>
              <a:t>‹#›</a:t>
            </a:fld>
            <a:endParaRPr lang="en-CA"/>
          </a:p>
        </p:txBody>
      </p:sp>
      <p:pic>
        <p:nvPicPr>
          <p:cNvPr id="8" name="Picture 7" descr="A drawing of a face&#10;&#10;Description generated with high confidence">
            <a:extLst>
              <a:ext uri="{FF2B5EF4-FFF2-40B4-BE49-F238E27FC236}">
                <a16:creationId xmlns:a16="http://schemas.microsoft.com/office/drawing/2014/main" id="{3DCC7E0D-8F64-4F98-B3F4-C3A2BAD40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833" y="6311900"/>
            <a:ext cx="1906247" cy="432051"/>
          </a:xfrm>
          <a:prstGeom prst="rect">
            <a:avLst/>
          </a:prstGeom>
        </p:spPr>
      </p:pic>
    </p:spTree>
    <p:extLst>
      <p:ext uri="{BB962C8B-B14F-4D97-AF65-F5344CB8AC3E}">
        <p14:creationId xmlns:p14="http://schemas.microsoft.com/office/powerpoint/2010/main" val="339107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8F37-F068-4C80-ADC2-1EA4A02CA4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E3C0150-776C-4E86-8EEF-B11AB983F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87A1F9-4C92-4F06-B6B3-01BF39F8D663}"/>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5" name="Footer Placeholder 4">
            <a:extLst>
              <a:ext uri="{FF2B5EF4-FFF2-40B4-BE49-F238E27FC236}">
                <a16:creationId xmlns:a16="http://schemas.microsoft.com/office/drawing/2014/main" id="{AA1C6E99-EDBA-418C-B0FD-15A45C6C0B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B8EDFF-2568-4235-BE41-00C9F6985F84}"/>
              </a:ext>
            </a:extLst>
          </p:cNvPr>
          <p:cNvSpPr>
            <a:spLocks noGrp="1"/>
          </p:cNvSpPr>
          <p:nvPr>
            <p:ph type="sldNum" sz="quarter" idx="12"/>
          </p:nvPr>
        </p:nvSpPr>
        <p:spPr/>
        <p:txBody>
          <a:bodyPr/>
          <a:lstStyle/>
          <a:p>
            <a:fld id="{07B4353D-96B0-4462-99BC-9E23ACCAD7B7}" type="slidenum">
              <a:rPr lang="en-CA" smtClean="0"/>
              <a:t>‹#›</a:t>
            </a:fld>
            <a:endParaRPr lang="en-CA"/>
          </a:p>
        </p:txBody>
      </p:sp>
    </p:spTree>
    <p:extLst>
      <p:ext uri="{BB962C8B-B14F-4D97-AF65-F5344CB8AC3E}">
        <p14:creationId xmlns:p14="http://schemas.microsoft.com/office/powerpoint/2010/main" val="308003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97A6-4F2E-40F5-8E77-7A9537705B0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519C2C8-6FA2-463F-A669-6B60CB73A0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9765195-AF30-48AA-8F3F-411EB5EBA8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0BE75CB-C599-4F71-9DF7-8393AD58E4D7}"/>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6" name="Footer Placeholder 5">
            <a:extLst>
              <a:ext uri="{FF2B5EF4-FFF2-40B4-BE49-F238E27FC236}">
                <a16:creationId xmlns:a16="http://schemas.microsoft.com/office/drawing/2014/main" id="{12BCE30A-33D4-4B4B-9246-3A726107497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C52408B-7E89-401B-A3B0-ACEFF1B8BC59}"/>
              </a:ext>
            </a:extLst>
          </p:cNvPr>
          <p:cNvSpPr>
            <a:spLocks noGrp="1"/>
          </p:cNvSpPr>
          <p:nvPr>
            <p:ph type="sldNum" sz="quarter" idx="12"/>
          </p:nvPr>
        </p:nvSpPr>
        <p:spPr/>
        <p:txBody>
          <a:bodyPr/>
          <a:lstStyle/>
          <a:p>
            <a:fld id="{07B4353D-96B0-4462-99BC-9E23ACCAD7B7}" type="slidenum">
              <a:rPr lang="en-CA" smtClean="0"/>
              <a:t>‹#›</a:t>
            </a:fld>
            <a:endParaRPr lang="en-CA"/>
          </a:p>
        </p:txBody>
      </p:sp>
    </p:spTree>
    <p:extLst>
      <p:ext uri="{BB962C8B-B14F-4D97-AF65-F5344CB8AC3E}">
        <p14:creationId xmlns:p14="http://schemas.microsoft.com/office/powerpoint/2010/main" val="339342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9D62-22C6-414B-A2CD-6D2859CCC32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ED0B751-0EFD-4629-9BD7-0FC7B2F06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3DE3F9-C9F5-4FC3-BBB5-24AE836F67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B8BE23C-2CF3-4DF4-9BE7-7EEE718BA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90C235-0302-40F6-9B93-130CE85535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EB18CC-F8F9-4EB9-A244-9D713AEF7CBD}"/>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8" name="Footer Placeholder 7">
            <a:extLst>
              <a:ext uri="{FF2B5EF4-FFF2-40B4-BE49-F238E27FC236}">
                <a16:creationId xmlns:a16="http://schemas.microsoft.com/office/drawing/2014/main" id="{5813A57F-BFBB-40DC-BABA-7BF21F7812B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7008DEC-1107-4100-AA46-6DED4345DEFF}"/>
              </a:ext>
            </a:extLst>
          </p:cNvPr>
          <p:cNvSpPr>
            <a:spLocks noGrp="1"/>
          </p:cNvSpPr>
          <p:nvPr>
            <p:ph type="sldNum" sz="quarter" idx="12"/>
          </p:nvPr>
        </p:nvSpPr>
        <p:spPr/>
        <p:txBody>
          <a:bodyPr/>
          <a:lstStyle/>
          <a:p>
            <a:fld id="{07B4353D-96B0-4462-99BC-9E23ACCAD7B7}" type="slidenum">
              <a:rPr lang="en-CA" smtClean="0"/>
              <a:t>‹#›</a:t>
            </a:fld>
            <a:endParaRPr lang="en-CA"/>
          </a:p>
        </p:txBody>
      </p:sp>
    </p:spTree>
    <p:extLst>
      <p:ext uri="{BB962C8B-B14F-4D97-AF65-F5344CB8AC3E}">
        <p14:creationId xmlns:p14="http://schemas.microsoft.com/office/powerpoint/2010/main" val="428467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BA47-38B2-498B-A500-E24F38FC520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2FC8AC6-58A0-4996-9CFD-0C1FA4C594D6}"/>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4" name="Footer Placeholder 3">
            <a:extLst>
              <a:ext uri="{FF2B5EF4-FFF2-40B4-BE49-F238E27FC236}">
                <a16:creationId xmlns:a16="http://schemas.microsoft.com/office/drawing/2014/main" id="{FB811E9B-A36E-4451-A490-EF7F314C01B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0DDD9B3-966A-4B8E-B32A-AB5BF7EF1EF9}"/>
              </a:ext>
            </a:extLst>
          </p:cNvPr>
          <p:cNvSpPr>
            <a:spLocks noGrp="1"/>
          </p:cNvSpPr>
          <p:nvPr>
            <p:ph type="sldNum" sz="quarter" idx="12"/>
          </p:nvPr>
        </p:nvSpPr>
        <p:spPr/>
        <p:txBody>
          <a:bodyPr/>
          <a:lstStyle/>
          <a:p>
            <a:fld id="{07B4353D-96B0-4462-99BC-9E23ACCAD7B7}" type="slidenum">
              <a:rPr lang="en-CA" smtClean="0"/>
              <a:t>‹#›</a:t>
            </a:fld>
            <a:endParaRPr lang="en-CA"/>
          </a:p>
        </p:txBody>
      </p:sp>
    </p:spTree>
    <p:extLst>
      <p:ext uri="{BB962C8B-B14F-4D97-AF65-F5344CB8AC3E}">
        <p14:creationId xmlns:p14="http://schemas.microsoft.com/office/powerpoint/2010/main" val="109058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45DFB1-0419-4738-B27F-994DBDF3544C}"/>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3" name="Footer Placeholder 2">
            <a:extLst>
              <a:ext uri="{FF2B5EF4-FFF2-40B4-BE49-F238E27FC236}">
                <a16:creationId xmlns:a16="http://schemas.microsoft.com/office/drawing/2014/main" id="{A6C8B980-0FDB-4411-85E4-41B82730111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CD1571F-66BA-4050-9DBB-FEA21B28DEA3}"/>
              </a:ext>
            </a:extLst>
          </p:cNvPr>
          <p:cNvSpPr>
            <a:spLocks noGrp="1"/>
          </p:cNvSpPr>
          <p:nvPr>
            <p:ph type="sldNum" sz="quarter" idx="12"/>
          </p:nvPr>
        </p:nvSpPr>
        <p:spPr/>
        <p:txBody>
          <a:bodyPr/>
          <a:lstStyle/>
          <a:p>
            <a:fld id="{07B4353D-96B0-4462-99BC-9E23ACCAD7B7}" type="slidenum">
              <a:rPr lang="en-CA" smtClean="0"/>
              <a:t>‹#›</a:t>
            </a:fld>
            <a:endParaRPr lang="en-CA"/>
          </a:p>
        </p:txBody>
      </p:sp>
    </p:spTree>
    <p:extLst>
      <p:ext uri="{BB962C8B-B14F-4D97-AF65-F5344CB8AC3E}">
        <p14:creationId xmlns:p14="http://schemas.microsoft.com/office/powerpoint/2010/main" val="183857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9095-51C7-44CB-A979-B9603539B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90EE102-6ED9-41BC-97F8-1FCFBB09D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0BE4A99-C8F6-4C18-BA64-83498028E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C3C922-28CD-478F-BB1D-A2340C8495B9}"/>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6" name="Footer Placeholder 5">
            <a:extLst>
              <a:ext uri="{FF2B5EF4-FFF2-40B4-BE49-F238E27FC236}">
                <a16:creationId xmlns:a16="http://schemas.microsoft.com/office/drawing/2014/main" id="{1792B86B-2AF9-4E5B-A62C-E16BEBCD7C9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6122E19-CBA7-4DD7-87AB-3B8DFA88C010}"/>
              </a:ext>
            </a:extLst>
          </p:cNvPr>
          <p:cNvSpPr>
            <a:spLocks noGrp="1"/>
          </p:cNvSpPr>
          <p:nvPr>
            <p:ph type="sldNum" sz="quarter" idx="12"/>
          </p:nvPr>
        </p:nvSpPr>
        <p:spPr/>
        <p:txBody>
          <a:bodyPr/>
          <a:lstStyle/>
          <a:p>
            <a:fld id="{07B4353D-96B0-4462-99BC-9E23ACCAD7B7}" type="slidenum">
              <a:rPr lang="en-CA" smtClean="0"/>
              <a:t>‹#›</a:t>
            </a:fld>
            <a:endParaRPr lang="en-CA"/>
          </a:p>
        </p:txBody>
      </p:sp>
    </p:spTree>
    <p:extLst>
      <p:ext uri="{BB962C8B-B14F-4D97-AF65-F5344CB8AC3E}">
        <p14:creationId xmlns:p14="http://schemas.microsoft.com/office/powerpoint/2010/main" val="324153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82CE-59E6-449B-B0A9-FF9C1FD27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32E7898-5347-4FDF-8842-3C522B22E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8AFAE34-961A-4522-B735-A04E04F65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EF55F0-2042-4F2E-AA2F-F9A4BF8FF784}"/>
              </a:ext>
            </a:extLst>
          </p:cNvPr>
          <p:cNvSpPr>
            <a:spLocks noGrp="1"/>
          </p:cNvSpPr>
          <p:nvPr>
            <p:ph type="dt" sz="half" idx="10"/>
          </p:nvPr>
        </p:nvSpPr>
        <p:spPr/>
        <p:txBody>
          <a:bodyPr/>
          <a:lstStyle/>
          <a:p>
            <a:fld id="{B5992146-0CC1-40E4-BC10-6AEF8F19552F}" type="datetimeFigureOut">
              <a:rPr lang="en-CA" smtClean="0"/>
              <a:t>2018-02-08</a:t>
            </a:fld>
            <a:endParaRPr lang="en-CA"/>
          </a:p>
        </p:txBody>
      </p:sp>
      <p:sp>
        <p:nvSpPr>
          <p:cNvPr id="6" name="Footer Placeholder 5">
            <a:extLst>
              <a:ext uri="{FF2B5EF4-FFF2-40B4-BE49-F238E27FC236}">
                <a16:creationId xmlns:a16="http://schemas.microsoft.com/office/drawing/2014/main" id="{54F9E588-AC22-41D9-B8E5-7A66F2AB469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5471A3-98D0-4BFF-BC8C-CDCA300BD988}"/>
              </a:ext>
            </a:extLst>
          </p:cNvPr>
          <p:cNvSpPr>
            <a:spLocks noGrp="1"/>
          </p:cNvSpPr>
          <p:nvPr>
            <p:ph type="sldNum" sz="quarter" idx="12"/>
          </p:nvPr>
        </p:nvSpPr>
        <p:spPr/>
        <p:txBody>
          <a:bodyPr/>
          <a:lstStyle/>
          <a:p>
            <a:fld id="{07B4353D-96B0-4462-99BC-9E23ACCAD7B7}" type="slidenum">
              <a:rPr lang="en-CA" smtClean="0"/>
              <a:t>‹#›</a:t>
            </a:fld>
            <a:endParaRPr lang="en-CA"/>
          </a:p>
        </p:txBody>
      </p:sp>
    </p:spTree>
    <p:extLst>
      <p:ext uri="{BB962C8B-B14F-4D97-AF65-F5344CB8AC3E}">
        <p14:creationId xmlns:p14="http://schemas.microsoft.com/office/powerpoint/2010/main" val="60193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D1024-27E0-4A38-B26A-A3542958E0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FCE29F0-CE76-44A2-A87E-A07997F13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4FDC5A-1F16-4F75-9A25-9D79B802B9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92146-0CC1-40E4-BC10-6AEF8F19552F}" type="datetimeFigureOut">
              <a:rPr lang="en-CA" smtClean="0"/>
              <a:t>2018-02-08</a:t>
            </a:fld>
            <a:endParaRPr lang="en-CA"/>
          </a:p>
        </p:txBody>
      </p:sp>
      <p:sp>
        <p:nvSpPr>
          <p:cNvPr id="5" name="Footer Placeholder 4">
            <a:extLst>
              <a:ext uri="{FF2B5EF4-FFF2-40B4-BE49-F238E27FC236}">
                <a16:creationId xmlns:a16="http://schemas.microsoft.com/office/drawing/2014/main" id="{E37060FC-5B35-4C15-B158-CBBE72CD2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7AD8455-2EEB-43A2-97DC-246C8CF8F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4353D-96B0-4462-99BC-9E23ACCAD7B7}" type="slidenum">
              <a:rPr lang="en-CA" smtClean="0"/>
              <a:t>‹#›</a:t>
            </a:fld>
            <a:endParaRPr lang="en-CA"/>
          </a:p>
        </p:txBody>
      </p:sp>
    </p:spTree>
    <p:extLst>
      <p:ext uri="{BB962C8B-B14F-4D97-AF65-F5344CB8AC3E}">
        <p14:creationId xmlns:p14="http://schemas.microsoft.com/office/powerpoint/2010/main" val="59250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Content Placeholder 6">
            <a:extLst>
              <a:ext uri="{FF2B5EF4-FFF2-40B4-BE49-F238E27FC236}">
                <a16:creationId xmlns:a16="http://schemas.microsoft.com/office/drawing/2014/main" id="{49EC0375-A355-42BA-9881-4958024CBAC0}"/>
              </a:ext>
            </a:extLst>
          </p:cNvPr>
          <p:cNvPicPr>
            <a:picLocks noChangeAspect="1"/>
          </p:cNvPicPr>
          <p:nvPr/>
        </p:nvPicPr>
        <p:blipFill rotWithShape="1">
          <a:blip r:embed="rId2">
            <a:extLst>
              <a:ext uri="{28A0092B-C50C-407E-A947-70E740481C1C}">
                <a14:useLocalDpi xmlns:a14="http://schemas.microsoft.com/office/drawing/2010/main" val="0"/>
              </a:ext>
            </a:extLst>
          </a:blip>
          <a:srcRect l="1893" r="3" b="3"/>
          <a:stretch/>
        </p:blipFill>
        <p:spPr>
          <a:xfrm>
            <a:off x="418323" y="1577710"/>
            <a:ext cx="4220734" cy="2893212"/>
          </a:xfrm>
          <a:prstGeom prst="rect">
            <a:avLst/>
          </a:prstGeom>
        </p:spPr>
      </p:pic>
      <p:sp>
        <p:nvSpPr>
          <p:cNvPr id="4" name="Title 3">
            <a:extLst>
              <a:ext uri="{FF2B5EF4-FFF2-40B4-BE49-F238E27FC236}">
                <a16:creationId xmlns:a16="http://schemas.microsoft.com/office/drawing/2014/main" id="{7EA36C53-63B3-43F8-B2A6-66464CE1BBF1}"/>
              </a:ext>
            </a:extLst>
          </p:cNvPr>
          <p:cNvSpPr>
            <a:spLocks noGrp="1"/>
          </p:cNvSpPr>
          <p:nvPr>
            <p:ph type="title"/>
          </p:nvPr>
        </p:nvSpPr>
        <p:spPr>
          <a:xfrm>
            <a:off x="838200" y="365125"/>
            <a:ext cx="10515600" cy="1325563"/>
          </a:xfrm>
        </p:spPr>
        <p:txBody>
          <a:bodyPr>
            <a:normAutofit/>
          </a:bodyPr>
          <a:lstStyle/>
          <a:p>
            <a:r>
              <a:rPr lang="en-CA" dirty="0"/>
              <a:t>NATA – Unique Selling Features</a:t>
            </a:r>
          </a:p>
        </p:txBody>
      </p:sp>
      <p:sp>
        <p:nvSpPr>
          <p:cNvPr id="11" name="Content Placeholder 10">
            <a:extLst>
              <a:ext uri="{FF2B5EF4-FFF2-40B4-BE49-F238E27FC236}">
                <a16:creationId xmlns:a16="http://schemas.microsoft.com/office/drawing/2014/main" id="{7B8CA6DC-A95C-45D8-BE9B-51D5DFB6E944}"/>
              </a:ext>
            </a:extLst>
          </p:cNvPr>
          <p:cNvSpPr>
            <a:spLocks noGrp="1"/>
          </p:cNvSpPr>
          <p:nvPr>
            <p:ph idx="1"/>
          </p:nvPr>
        </p:nvSpPr>
        <p:spPr>
          <a:xfrm>
            <a:off x="7552944" y="1825625"/>
            <a:ext cx="3800856" cy="4351338"/>
          </a:xfrm>
        </p:spPr>
        <p:txBody>
          <a:bodyPr>
            <a:normAutofit fontScale="92500" lnSpcReduction="20000"/>
          </a:bodyPr>
          <a:lstStyle/>
          <a:p>
            <a:r>
              <a:rPr lang="en-CA" sz="2000" dirty="0">
                <a:latin typeface="+mj-lt"/>
              </a:rPr>
              <a:t>Up to 122 LPW - </a:t>
            </a:r>
            <a:r>
              <a:rPr lang="en-CA" sz="2000" i="1" dirty="0">
                <a:latin typeface="+mj-lt"/>
              </a:rPr>
              <a:t>Highest efficacy when compared to </a:t>
            </a:r>
            <a:r>
              <a:rPr lang="en-CA" sz="2000" i="1" dirty="0" err="1">
                <a:latin typeface="+mj-lt"/>
              </a:rPr>
              <a:t>Kenall</a:t>
            </a:r>
            <a:r>
              <a:rPr lang="en-CA" sz="2000" i="1" dirty="0">
                <a:latin typeface="+mj-lt"/>
              </a:rPr>
              <a:t> and Eaton</a:t>
            </a:r>
          </a:p>
          <a:p>
            <a:r>
              <a:rPr lang="en-CA" sz="2000" dirty="0">
                <a:latin typeface="+mj-lt"/>
              </a:rPr>
              <a:t>80+ CRI standard on fixture with option to increase to 90 CRI –</a:t>
            </a:r>
            <a:r>
              <a:rPr lang="en-CA" sz="2000" i="1" dirty="0">
                <a:latin typeface="+mj-lt"/>
              </a:rPr>
              <a:t>competitors offer 70-80+ only</a:t>
            </a:r>
          </a:p>
          <a:p>
            <a:r>
              <a:rPr lang="en-CA" sz="2000" dirty="0">
                <a:latin typeface="+mj-lt"/>
              </a:rPr>
              <a:t>Currently only Natatorium fixture on the market that offers Direct/Indirect – benefit to end user as they won’t require additional fixtures to create downlight </a:t>
            </a:r>
          </a:p>
          <a:p>
            <a:r>
              <a:rPr lang="en-CA" sz="2000" dirty="0">
                <a:latin typeface="+mj-lt"/>
              </a:rPr>
              <a:t>Direct replacement for </a:t>
            </a:r>
            <a:r>
              <a:rPr lang="en-CA" sz="2000" dirty="0" err="1">
                <a:latin typeface="+mj-lt"/>
              </a:rPr>
              <a:t>Metalumen’s</a:t>
            </a:r>
            <a:r>
              <a:rPr lang="en-CA" sz="2000" dirty="0">
                <a:latin typeface="+mj-lt"/>
              </a:rPr>
              <a:t> existing AW7</a:t>
            </a:r>
          </a:p>
          <a:p>
            <a:r>
              <a:rPr lang="en-CA" sz="2000" dirty="0">
                <a:latin typeface="+mj-lt"/>
              </a:rPr>
              <a:t>No adjustable mounting brackets to avoid incorrect installation on site</a:t>
            </a:r>
          </a:p>
        </p:txBody>
      </p:sp>
      <p:pic>
        <p:nvPicPr>
          <p:cNvPr id="2" name="Picture 1">
            <a:extLst>
              <a:ext uri="{FF2B5EF4-FFF2-40B4-BE49-F238E27FC236}">
                <a16:creationId xmlns:a16="http://schemas.microsoft.com/office/drawing/2014/main" id="{BBD9E84F-EE9A-4224-AF96-F707AEA075D8}"/>
              </a:ext>
            </a:extLst>
          </p:cNvPr>
          <p:cNvPicPr>
            <a:picLocks noChangeAspect="1"/>
          </p:cNvPicPr>
          <p:nvPr/>
        </p:nvPicPr>
        <p:blipFill rotWithShape="1">
          <a:blip r:embed="rId3"/>
          <a:srcRect l="23016" t="12198" r="25147" b="10439"/>
          <a:stretch/>
        </p:blipFill>
        <p:spPr>
          <a:xfrm>
            <a:off x="3722359" y="3731969"/>
            <a:ext cx="3830585" cy="3096641"/>
          </a:xfrm>
          <a:prstGeom prst="rect">
            <a:avLst/>
          </a:prstGeom>
        </p:spPr>
      </p:pic>
    </p:spTree>
    <p:extLst>
      <p:ext uri="{BB962C8B-B14F-4D97-AF65-F5344CB8AC3E}">
        <p14:creationId xmlns:p14="http://schemas.microsoft.com/office/powerpoint/2010/main" val="2149533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4" descr="A picture containing wall, indoor, white, sitting&#10;&#10;Description generated with very high confidence">
            <a:extLst>
              <a:ext uri="{FF2B5EF4-FFF2-40B4-BE49-F238E27FC236}">
                <a16:creationId xmlns:a16="http://schemas.microsoft.com/office/drawing/2014/main" id="{4FFAB55D-514F-464A-92BE-F917A362908F}"/>
              </a:ext>
            </a:extLst>
          </p:cNvPr>
          <p:cNvPicPr>
            <a:picLocks noChangeAspect="1"/>
          </p:cNvPicPr>
          <p:nvPr/>
        </p:nvPicPr>
        <p:blipFill rotWithShape="1">
          <a:blip r:embed="rId2">
            <a:extLst>
              <a:ext uri="{28A0092B-C50C-407E-A947-70E740481C1C}">
                <a14:useLocalDpi xmlns:a14="http://schemas.microsoft.com/office/drawing/2010/main" val="0"/>
              </a:ext>
            </a:extLst>
          </a:blip>
          <a:srcRect t="29972" b="7528"/>
          <a:stretch/>
        </p:blipFill>
        <p:spPr>
          <a:xfrm>
            <a:off x="-1" y="10"/>
            <a:ext cx="12192000" cy="6857990"/>
          </a:xfrm>
          <a:prstGeom prst="rect">
            <a:avLst/>
          </a:prstGeom>
        </p:spPr>
      </p:pic>
      <p:sp>
        <p:nvSpPr>
          <p:cNvPr id="21"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B06D54-F707-4BA9-9AAE-612FEDAD0D43}"/>
              </a:ext>
            </a:extLst>
          </p:cNvPr>
          <p:cNvSpPr>
            <a:spLocks noGrp="1"/>
          </p:cNvSpPr>
          <p:nvPr>
            <p:ph type="title"/>
          </p:nvPr>
        </p:nvSpPr>
        <p:spPr>
          <a:xfrm>
            <a:off x="709448" y="1913950"/>
            <a:ext cx="4204137" cy="1342754"/>
          </a:xfrm>
        </p:spPr>
        <p:txBody>
          <a:bodyPr>
            <a:normAutofit/>
          </a:bodyPr>
          <a:lstStyle/>
          <a:p>
            <a:pPr algn="ctr"/>
            <a:r>
              <a:rPr lang="en-CA" sz="3600" dirty="0"/>
              <a:t>Designed and Built to Last</a:t>
            </a:r>
          </a:p>
        </p:txBody>
      </p:sp>
      <p:sp>
        <p:nvSpPr>
          <p:cNvPr id="22" name="Content Placeholder 9"/>
          <p:cNvSpPr>
            <a:spLocks noGrp="1"/>
          </p:cNvSpPr>
          <p:nvPr>
            <p:ph idx="1"/>
          </p:nvPr>
        </p:nvSpPr>
        <p:spPr>
          <a:xfrm>
            <a:off x="525516" y="3417573"/>
            <a:ext cx="4593021" cy="2619839"/>
          </a:xfrm>
        </p:spPr>
        <p:txBody>
          <a:bodyPr anchor="ctr">
            <a:normAutofit fontScale="92500" lnSpcReduction="20000"/>
          </a:bodyPr>
          <a:lstStyle/>
          <a:p>
            <a:r>
              <a:rPr lang="en-US" sz="1800" dirty="0">
                <a:latin typeface="+mj-lt"/>
              </a:rPr>
              <a:t>Aesthetic design – different from all other rectangular/boxy designs</a:t>
            </a:r>
          </a:p>
          <a:p>
            <a:r>
              <a:rPr lang="en-US" sz="1800" dirty="0">
                <a:latin typeface="+mj-lt"/>
              </a:rPr>
              <a:t>Maximizes performance while minimizing glare – ideal for reflective surfaces</a:t>
            </a:r>
          </a:p>
          <a:p>
            <a:r>
              <a:rPr lang="en-US" sz="1800" dirty="0">
                <a:latin typeface="+mj-lt"/>
              </a:rPr>
              <a:t>NATA’s durable finish protects from exposure to chemicals most often found in pool locations </a:t>
            </a:r>
          </a:p>
          <a:p>
            <a:r>
              <a:rPr lang="en-US" sz="1800" dirty="0">
                <a:latin typeface="+mj-lt"/>
              </a:rPr>
              <a:t>Anti corrosion, hard wearing and watertight delivering low maintenance requirements and low cost of ownership</a:t>
            </a:r>
          </a:p>
          <a:p>
            <a:r>
              <a:rPr lang="en-US" sz="1800" dirty="0">
                <a:latin typeface="+mj-lt"/>
              </a:rPr>
              <a:t>Blend in or stand out against ceiling using any of our standard, premium or custom paint finishes</a:t>
            </a:r>
          </a:p>
        </p:txBody>
      </p:sp>
    </p:spTree>
    <p:extLst>
      <p:ext uri="{BB962C8B-B14F-4D97-AF65-F5344CB8AC3E}">
        <p14:creationId xmlns:p14="http://schemas.microsoft.com/office/powerpoint/2010/main" val="320196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E98B-DCDB-4E0E-AB73-6881C8024618}"/>
              </a:ext>
            </a:extLst>
          </p:cNvPr>
          <p:cNvSpPr>
            <a:spLocks noGrp="1"/>
          </p:cNvSpPr>
          <p:nvPr>
            <p:ph type="title"/>
          </p:nvPr>
        </p:nvSpPr>
        <p:spPr/>
        <p:txBody>
          <a:bodyPr/>
          <a:lstStyle/>
          <a:p>
            <a:r>
              <a:rPr lang="en-CA" dirty="0"/>
              <a:t>Efficient and Cost effective</a:t>
            </a:r>
          </a:p>
        </p:txBody>
      </p:sp>
      <p:graphicFrame>
        <p:nvGraphicFramePr>
          <p:cNvPr id="4" name="Content Placeholder 3">
            <a:extLst>
              <a:ext uri="{FF2B5EF4-FFF2-40B4-BE49-F238E27FC236}">
                <a16:creationId xmlns:a16="http://schemas.microsoft.com/office/drawing/2014/main" id="{11EE2CC5-7DC3-4589-88C9-C446A314FA06}"/>
              </a:ext>
            </a:extLst>
          </p:cNvPr>
          <p:cNvGraphicFramePr>
            <a:graphicFrameLocks noGrp="1"/>
          </p:cNvGraphicFramePr>
          <p:nvPr>
            <p:ph idx="1"/>
            <p:extLst>
              <p:ext uri="{D42A27DB-BD31-4B8C-83A1-F6EECF244321}">
                <p14:modId xmlns:p14="http://schemas.microsoft.com/office/powerpoint/2010/main" val="1408416257"/>
              </p:ext>
            </p:extLst>
          </p:nvPr>
        </p:nvGraphicFramePr>
        <p:xfrm>
          <a:off x="838200" y="3688537"/>
          <a:ext cx="7911519" cy="2164080"/>
        </p:xfrm>
        <a:graphic>
          <a:graphicData uri="http://schemas.openxmlformats.org/drawingml/2006/table">
            <a:tbl>
              <a:tblPr firstRow="1" bandRow="1">
                <a:tableStyleId>{5C22544A-7EE6-4342-B048-85BDC9FD1C3A}</a:tableStyleId>
              </a:tblPr>
              <a:tblGrid>
                <a:gridCol w="1130217">
                  <a:extLst>
                    <a:ext uri="{9D8B030D-6E8A-4147-A177-3AD203B41FA5}">
                      <a16:colId xmlns:a16="http://schemas.microsoft.com/office/drawing/2014/main" val="918384336"/>
                    </a:ext>
                  </a:extLst>
                </a:gridCol>
                <a:gridCol w="1130217">
                  <a:extLst>
                    <a:ext uri="{9D8B030D-6E8A-4147-A177-3AD203B41FA5}">
                      <a16:colId xmlns:a16="http://schemas.microsoft.com/office/drawing/2014/main" val="2623976269"/>
                    </a:ext>
                  </a:extLst>
                </a:gridCol>
                <a:gridCol w="1130217">
                  <a:extLst>
                    <a:ext uri="{9D8B030D-6E8A-4147-A177-3AD203B41FA5}">
                      <a16:colId xmlns:a16="http://schemas.microsoft.com/office/drawing/2014/main" val="639055687"/>
                    </a:ext>
                  </a:extLst>
                </a:gridCol>
                <a:gridCol w="1130217">
                  <a:extLst>
                    <a:ext uri="{9D8B030D-6E8A-4147-A177-3AD203B41FA5}">
                      <a16:colId xmlns:a16="http://schemas.microsoft.com/office/drawing/2014/main" val="2574950068"/>
                    </a:ext>
                  </a:extLst>
                </a:gridCol>
                <a:gridCol w="1130217">
                  <a:extLst>
                    <a:ext uri="{9D8B030D-6E8A-4147-A177-3AD203B41FA5}">
                      <a16:colId xmlns:a16="http://schemas.microsoft.com/office/drawing/2014/main" val="860319543"/>
                    </a:ext>
                  </a:extLst>
                </a:gridCol>
                <a:gridCol w="1130217">
                  <a:extLst>
                    <a:ext uri="{9D8B030D-6E8A-4147-A177-3AD203B41FA5}">
                      <a16:colId xmlns:a16="http://schemas.microsoft.com/office/drawing/2014/main" val="3496498210"/>
                    </a:ext>
                  </a:extLst>
                </a:gridCol>
                <a:gridCol w="1130217">
                  <a:extLst>
                    <a:ext uri="{9D8B030D-6E8A-4147-A177-3AD203B41FA5}">
                      <a16:colId xmlns:a16="http://schemas.microsoft.com/office/drawing/2014/main" val="657889517"/>
                    </a:ext>
                  </a:extLst>
                </a:gridCol>
              </a:tblGrid>
              <a:tr h="730765">
                <a:tc>
                  <a:txBody>
                    <a:bodyPr/>
                    <a:lstStyle/>
                    <a:p>
                      <a:r>
                        <a:rPr lang="en-CA" sz="1600" dirty="0">
                          <a:latin typeface="+mj-lt"/>
                        </a:rPr>
                        <a:t>MODEL</a:t>
                      </a:r>
                    </a:p>
                  </a:txBody>
                  <a:tcPr/>
                </a:tc>
                <a:tc>
                  <a:txBody>
                    <a:bodyPr/>
                    <a:lstStyle/>
                    <a:p>
                      <a:r>
                        <a:rPr lang="en-CA" sz="1600" dirty="0">
                          <a:latin typeface="+mj-lt"/>
                        </a:rPr>
                        <a:t>LED WATTAGE</a:t>
                      </a:r>
                    </a:p>
                  </a:txBody>
                  <a:tcPr/>
                </a:tc>
                <a:tc>
                  <a:txBody>
                    <a:bodyPr/>
                    <a:lstStyle/>
                    <a:p>
                      <a:r>
                        <a:rPr lang="en-CA" sz="1600" dirty="0">
                          <a:latin typeface="+mj-lt"/>
                        </a:rPr>
                        <a:t>Efficacy (LPW)</a:t>
                      </a:r>
                    </a:p>
                  </a:txBody>
                  <a:tcPr/>
                </a:tc>
                <a:tc>
                  <a:txBody>
                    <a:bodyPr/>
                    <a:lstStyle/>
                    <a:p>
                      <a:r>
                        <a:rPr lang="en-CA" sz="1600" dirty="0">
                          <a:latin typeface="+mj-lt"/>
                        </a:rPr>
                        <a:t>HID LAMP</a:t>
                      </a:r>
                    </a:p>
                  </a:txBody>
                  <a:tcPr/>
                </a:tc>
                <a:tc>
                  <a:txBody>
                    <a:bodyPr/>
                    <a:lstStyle/>
                    <a:p>
                      <a:r>
                        <a:rPr lang="en-CA" sz="1600" dirty="0">
                          <a:latin typeface="+mj-lt"/>
                        </a:rPr>
                        <a:t>AW7 HID WATTAGE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kern="1200" dirty="0">
                          <a:solidFill>
                            <a:schemeClr val="lt1"/>
                          </a:solidFill>
                          <a:latin typeface="+mj-lt"/>
                          <a:ea typeface="+mn-ea"/>
                          <a:cs typeface="+mn-cs"/>
                        </a:rPr>
                        <a:t>Retrofit Energy Savings</a:t>
                      </a:r>
                    </a:p>
                  </a:txBody>
                  <a:tcPr/>
                </a:tc>
                <a:tc>
                  <a:txBody>
                    <a:bodyPr/>
                    <a:lstStyle/>
                    <a:p>
                      <a:r>
                        <a:rPr lang="en-CA" sz="1600" dirty="0">
                          <a:latin typeface="+mj-lt"/>
                        </a:rPr>
                        <a:t>Energy Savings vs Competitor</a:t>
                      </a:r>
                    </a:p>
                  </a:txBody>
                  <a:tcPr/>
                </a:tc>
                <a:extLst>
                  <a:ext uri="{0D108BD9-81ED-4DB2-BD59-A6C34878D82A}">
                    <a16:rowId xmlns:a16="http://schemas.microsoft.com/office/drawing/2014/main" val="4185942028"/>
                  </a:ext>
                </a:extLst>
              </a:tr>
              <a:tr h="297719">
                <a:tc>
                  <a:txBody>
                    <a:bodyPr/>
                    <a:lstStyle/>
                    <a:p>
                      <a:pPr algn="ctr">
                        <a:spcAft>
                          <a:spcPts val="0"/>
                        </a:spcAft>
                      </a:pPr>
                      <a:r>
                        <a:rPr lang="en-CA" sz="1600" kern="1200" dirty="0">
                          <a:solidFill>
                            <a:schemeClr val="dk1"/>
                          </a:solidFill>
                          <a:latin typeface="+mj-lt"/>
                          <a:ea typeface="+mn-ea"/>
                          <a:cs typeface="+mn-cs"/>
                        </a:rPr>
                        <a:t>NATADI-L1</a:t>
                      </a:r>
                    </a:p>
                  </a:txBody>
                  <a:tcPr marL="68580" marR="68580" marT="0" marB="0" anchor="ctr">
                    <a:solidFill>
                      <a:srgbClr val="00B0F0"/>
                    </a:solidFill>
                  </a:tcPr>
                </a:tc>
                <a:tc>
                  <a:txBody>
                    <a:bodyPr/>
                    <a:lstStyle/>
                    <a:p>
                      <a:pPr algn="ctr">
                        <a:spcAft>
                          <a:spcPts val="0"/>
                        </a:spcAft>
                      </a:pPr>
                      <a:r>
                        <a:rPr lang="en-CA" sz="1600" kern="1200">
                          <a:solidFill>
                            <a:schemeClr val="dk1"/>
                          </a:solidFill>
                          <a:latin typeface="+mj-lt"/>
                          <a:ea typeface="+mn-ea"/>
                          <a:cs typeface="+mn-cs"/>
                        </a:rPr>
                        <a:t>128</a:t>
                      </a:r>
                    </a:p>
                  </a:txBody>
                  <a:tcPr marL="68580" marR="68580" marT="0" marB="0" anchor="ctr">
                    <a:solidFill>
                      <a:srgbClr val="00B0F0"/>
                    </a:solidFill>
                  </a:tcPr>
                </a:tc>
                <a:tc>
                  <a:txBody>
                    <a:bodyPr/>
                    <a:lstStyle/>
                    <a:p>
                      <a:pPr algn="ctr">
                        <a:spcAft>
                          <a:spcPts val="0"/>
                        </a:spcAft>
                      </a:pPr>
                      <a:r>
                        <a:rPr lang="en-CA" sz="1600" kern="1200" dirty="0">
                          <a:solidFill>
                            <a:schemeClr val="dk1"/>
                          </a:solidFill>
                          <a:latin typeface="+mj-lt"/>
                          <a:ea typeface="+mn-ea"/>
                          <a:cs typeface="+mn-cs"/>
                        </a:rPr>
                        <a:t>122</a:t>
                      </a:r>
                    </a:p>
                  </a:txBody>
                  <a:tcPr marL="68580" marR="68580" marT="0" marB="0" anchor="ctr">
                    <a:solidFill>
                      <a:srgbClr val="00B0F0"/>
                    </a:solidFill>
                  </a:tcPr>
                </a:tc>
                <a:tc>
                  <a:txBody>
                    <a:bodyPr/>
                    <a:lstStyle/>
                    <a:p>
                      <a:pPr algn="ctr">
                        <a:spcAft>
                          <a:spcPts val="0"/>
                        </a:spcAft>
                      </a:pPr>
                      <a:r>
                        <a:rPr lang="en-CA" sz="1600" kern="1200" dirty="0">
                          <a:solidFill>
                            <a:schemeClr val="dk1"/>
                          </a:solidFill>
                          <a:latin typeface="+mj-lt"/>
                          <a:ea typeface="+mn-ea"/>
                          <a:cs typeface="+mn-cs"/>
                        </a:rPr>
                        <a:t>250</a:t>
                      </a:r>
                    </a:p>
                  </a:txBody>
                  <a:tcPr marL="68580" marR="68580" marT="0" marB="0" anchor="ctr">
                    <a:solidFill>
                      <a:schemeClr val="bg1">
                        <a:lumMod val="75000"/>
                      </a:schemeClr>
                    </a:solidFill>
                  </a:tcPr>
                </a:tc>
                <a:tc>
                  <a:txBody>
                    <a:bodyPr/>
                    <a:lstStyle/>
                    <a:p>
                      <a:pPr algn="ctr">
                        <a:spcAft>
                          <a:spcPts val="0"/>
                        </a:spcAft>
                      </a:pPr>
                      <a:r>
                        <a:rPr lang="en-CA" sz="1600" kern="1200">
                          <a:solidFill>
                            <a:schemeClr val="dk1"/>
                          </a:solidFill>
                          <a:latin typeface="+mj-lt"/>
                          <a:ea typeface="+mn-ea"/>
                          <a:cs typeface="+mn-cs"/>
                        </a:rPr>
                        <a:t>275</a:t>
                      </a:r>
                    </a:p>
                  </a:txBody>
                  <a:tcPr marL="68580" marR="68580" marT="0" marB="0" anchor="ctr">
                    <a:solidFill>
                      <a:schemeClr val="bg1">
                        <a:lumMod val="75000"/>
                      </a:schemeClr>
                    </a:solidFill>
                  </a:tcPr>
                </a:tc>
                <a:tc>
                  <a:txBody>
                    <a:bodyPr/>
                    <a:lstStyle/>
                    <a:p>
                      <a:pPr algn="ctr">
                        <a:spcAft>
                          <a:spcPts val="0"/>
                        </a:spcAft>
                      </a:pPr>
                      <a:r>
                        <a:rPr lang="en-CA" sz="1600" kern="1200" dirty="0">
                          <a:solidFill>
                            <a:schemeClr val="dk1"/>
                          </a:solidFill>
                          <a:latin typeface="+mj-lt"/>
                          <a:ea typeface="+mn-ea"/>
                          <a:cs typeface="+mn-cs"/>
                        </a:rPr>
                        <a:t>53%</a:t>
                      </a:r>
                    </a:p>
                  </a:txBody>
                  <a:tcPr marL="68580" marR="68580" marT="0" marB="0" anchor="ctr">
                    <a:solidFill>
                      <a:srgbClr val="FFC000"/>
                    </a:solidFill>
                  </a:tcPr>
                </a:tc>
                <a:tc>
                  <a:txBody>
                    <a:bodyPr/>
                    <a:lstStyle/>
                    <a:p>
                      <a:r>
                        <a:rPr lang="en-CA" sz="1600" dirty="0">
                          <a:latin typeface="+mj-lt"/>
                        </a:rPr>
                        <a:t>N/A*</a:t>
                      </a:r>
                    </a:p>
                  </a:txBody>
                  <a:tcPr>
                    <a:solidFill>
                      <a:srgbClr val="FFC000"/>
                    </a:solidFill>
                  </a:tcPr>
                </a:tc>
                <a:extLst>
                  <a:ext uri="{0D108BD9-81ED-4DB2-BD59-A6C34878D82A}">
                    <a16:rowId xmlns:a16="http://schemas.microsoft.com/office/drawing/2014/main" val="2477744901"/>
                  </a:ext>
                </a:extLst>
              </a:tr>
              <a:tr h="297719">
                <a:tc>
                  <a:txBody>
                    <a:bodyPr/>
                    <a:lstStyle/>
                    <a:p>
                      <a:pPr algn="ctr">
                        <a:spcAft>
                          <a:spcPts val="0"/>
                        </a:spcAft>
                      </a:pPr>
                      <a:r>
                        <a:rPr lang="en-CA" sz="1600" kern="1200" dirty="0">
                          <a:solidFill>
                            <a:schemeClr val="dk1"/>
                          </a:solidFill>
                          <a:latin typeface="+mj-lt"/>
                          <a:ea typeface="+mn-ea"/>
                          <a:cs typeface="+mn-cs"/>
                        </a:rPr>
                        <a:t>NATADI-L2</a:t>
                      </a:r>
                    </a:p>
                  </a:txBody>
                  <a:tcPr marL="68580" marR="68580" marT="0" marB="0" anchor="ctr">
                    <a:solidFill>
                      <a:srgbClr val="00B0F0"/>
                    </a:solidFill>
                  </a:tcPr>
                </a:tc>
                <a:tc>
                  <a:txBody>
                    <a:bodyPr/>
                    <a:lstStyle/>
                    <a:p>
                      <a:pPr algn="ctr">
                        <a:spcAft>
                          <a:spcPts val="0"/>
                        </a:spcAft>
                      </a:pPr>
                      <a:r>
                        <a:rPr lang="en-CA" sz="1600" kern="1200">
                          <a:solidFill>
                            <a:schemeClr val="dk1"/>
                          </a:solidFill>
                          <a:latin typeface="+mj-lt"/>
                          <a:ea typeface="+mn-ea"/>
                          <a:cs typeface="+mn-cs"/>
                        </a:rPr>
                        <a:t>236</a:t>
                      </a:r>
                    </a:p>
                  </a:txBody>
                  <a:tcPr marL="68580" marR="68580" marT="0" marB="0" anchor="ctr">
                    <a:solidFill>
                      <a:srgbClr val="00B0F0"/>
                    </a:solidFill>
                  </a:tcPr>
                </a:tc>
                <a:tc>
                  <a:txBody>
                    <a:bodyPr/>
                    <a:lstStyle/>
                    <a:p>
                      <a:pPr algn="ctr">
                        <a:spcAft>
                          <a:spcPts val="0"/>
                        </a:spcAft>
                      </a:pPr>
                      <a:r>
                        <a:rPr lang="en-CA" sz="1600" kern="1200" dirty="0">
                          <a:solidFill>
                            <a:schemeClr val="dk1"/>
                          </a:solidFill>
                          <a:latin typeface="+mj-lt"/>
                          <a:ea typeface="+mn-ea"/>
                          <a:cs typeface="+mn-cs"/>
                        </a:rPr>
                        <a:t>114</a:t>
                      </a:r>
                    </a:p>
                  </a:txBody>
                  <a:tcPr marL="68580" marR="68580" marT="0" marB="0" anchor="ctr">
                    <a:solidFill>
                      <a:srgbClr val="00B0F0"/>
                    </a:solidFill>
                  </a:tcPr>
                </a:tc>
                <a:tc>
                  <a:txBody>
                    <a:bodyPr/>
                    <a:lstStyle/>
                    <a:p>
                      <a:pPr algn="ctr">
                        <a:spcAft>
                          <a:spcPts val="0"/>
                        </a:spcAft>
                      </a:pPr>
                      <a:r>
                        <a:rPr lang="en-CA" sz="1600" kern="1200">
                          <a:solidFill>
                            <a:schemeClr val="dk1"/>
                          </a:solidFill>
                          <a:latin typeface="+mj-lt"/>
                          <a:ea typeface="+mn-ea"/>
                          <a:cs typeface="+mn-cs"/>
                        </a:rPr>
                        <a:t>400</a:t>
                      </a:r>
                    </a:p>
                  </a:txBody>
                  <a:tcPr marL="68580" marR="68580" marT="0" marB="0" anchor="ctr">
                    <a:solidFill>
                      <a:schemeClr val="bg1">
                        <a:lumMod val="75000"/>
                      </a:schemeClr>
                    </a:solidFill>
                  </a:tcPr>
                </a:tc>
                <a:tc>
                  <a:txBody>
                    <a:bodyPr/>
                    <a:lstStyle/>
                    <a:p>
                      <a:pPr algn="ctr">
                        <a:spcAft>
                          <a:spcPts val="0"/>
                        </a:spcAft>
                      </a:pPr>
                      <a:r>
                        <a:rPr lang="en-CA" sz="1600" kern="1200">
                          <a:solidFill>
                            <a:schemeClr val="dk1"/>
                          </a:solidFill>
                          <a:latin typeface="+mj-lt"/>
                          <a:ea typeface="+mn-ea"/>
                          <a:cs typeface="+mn-cs"/>
                        </a:rPr>
                        <a:t>440</a:t>
                      </a:r>
                    </a:p>
                  </a:txBody>
                  <a:tcPr marL="68580" marR="68580" marT="0" marB="0" anchor="ctr">
                    <a:solidFill>
                      <a:schemeClr val="bg1">
                        <a:lumMod val="75000"/>
                      </a:schemeClr>
                    </a:solidFill>
                  </a:tcPr>
                </a:tc>
                <a:tc>
                  <a:txBody>
                    <a:bodyPr/>
                    <a:lstStyle/>
                    <a:p>
                      <a:pPr algn="ctr">
                        <a:spcAft>
                          <a:spcPts val="0"/>
                        </a:spcAft>
                      </a:pPr>
                      <a:r>
                        <a:rPr lang="en-CA" sz="1600" kern="1200">
                          <a:solidFill>
                            <a:schemeClr val="dk1"/>
                          </a:solidFill>
                          <a:latin typeface="+mj-lt"/>
                          <a:ea typeface="+mn-ea"/>
                          <a:cs typeface="+mn-cs"/>
                        </a:rPr>
                        <a:t>46%</a:t>
                      </a:r>
                    </a:p>
                  </a:txBody>
                  <a:tcPr marL="68580" marR="68580" marT="0" marB="0" anchor="ctr">
                    <a:solidFill>
                      <a:srgbClr val="FFC000"/>
                    </a:solidFill>
                  </a:tcPr>
                </a:tc>
                <a:tc>
                  <a:txBody>
                    <a:bodyPr/>
                    <a:lstStyle/>
                    <a:p>
                      <a:r>
                        <a:rPr lang="en-CA" sz="1600" dirty="0">
                          <a:latin typeface="+mj-lt"/>
                        </a:rPr>
                        <a:t>N/A*</a:t>
                      </a:r>
                    </a:p>
                  </a:txBody>
                  <a:tcPr>
                    <a:solidFill>
                      <a:srgbClr val="FFC000"/>
                    </a:solidFill>
                  </a:tcPr>
                </a:tc>
                <a:extLst>
                  <a:ext uri="{0D108BD9-81ED-4DB2-BD59-A6C34878D82A}">
                    <a16:rowId xmlns:a16="http://schemas.microsoft.com/office/drawing/2014/main" val="10953822"/>
                  </a:ext>
                </a:extLst>
              </a:tr>
              <a:tr h="297719">
                <a:tc>
                  <a:txBody>
                    <a:bodyPr/>
                    <a:lstStyle/>
                    <a:p>
                      <a:pPr algn="ctr">
                        <a:spcAft>
                          <a:spcPts val="0"/>
                        </a:spcAft>
                      </a:pPr>
                      <a:r>
                        <a:rPr lang="en-CA" sz="1600" kern="1200" dirty="0">
                          <a:solidFill>
                            <a:schemeClr val="dk1"/>
                          </a:solidFill>
                          <a:latin typeface="+mj-lt"/>
                          <a:ea typeface="+mn-ea"/>
                          <a:cs typeface="+mn-cs"/>
                        </a:rPr>
                        <a:t>NATAI-L1</a:t>
                      </a:r>
                    </a:p>
                  </a:txBody>
                  <a:tcPr marL="68580" marR="68580" marT="0" marB="0" anchor="ctr">
                    <a:solidFill>
                      <a:srgbClr val="00B0F0"/>
                    </a:solidFill>
                  </a:tcPr>
                </a:tc>
                <a:tc>
                  <a:txBody>
                    <a:bodyPr/>
                    <a:lstStyle/>
                    <a:p>
                      <a:pPr algn="ctr">
                        <a:spcAft>
                          <a:spcPts val="0"/>
                        </a:spcAft>
                      </a:pPr>
                      <a:r>
                        <a:rPr lang="en-CA" sz="1600" kern="1200">
                          <a:solidFill>
                            <a:schemeClr val="dk1"/>
                          </a:solidFill>
                          <a:latin typeface="+mj-lt"/>
                          <a:ea typeface="+mn-ea"/>
                          <a:cs typeface="+mn-cs"/>
                        </a:rPr>
                        <a:t>129</a:t>
                      </a:r>
                    </a:p>
                  </a:txBody>
                  <a:tcPr marL="68580" marR="68580" marT="0" marB="0" anchor="ctr">
                    <a:solidFill>
                      <a:srgbClr val="00B0F0"/>
                    </a:solidFill>
                  </a:tcPr>
                </a:tc>
                <a:tc>
                  <a:txBody>
                    <a:bodyPr/>
                    <a:lstStyle/>
                    <a:p>
                      <a:pPr algn="ctr">
                        <a:spcAft>
                          <a:spcPts val="0"/>
                        </a:spcAft>
                      </a:pPr>
                      <a:r>
                        <a:rPr lang="en-CA" sz="1600" kern="1200" dirty="0">
                          <a:solidFill>
                            <a:schemeClr val="dk1"/>
                          </a:solidFill>
                          <a:latin typeface="+mj-lt"/>
                          <a:ea typeface="+mn-ea"/>
                          <a:cs typeface="+mn-cs"/>
                        </a:rPr>
                        <a:t>120</a:t>
                      </a:r>
                    </a:p>
                  </a:txBody>
                  <a:tcPr marL="68580" marR="68580" marT="0" marB="0" anchor="ctr">
                    <a:solidFill>
                      <a:srgbClr val="00B0F0"/>
                    </a:solidFill>
                  </a:tcPr>
                </a:tc>
                <a:tc>
                  <a:txBody>
                    <a:bodyPr/>
                    <a:lstStyle/>
                    <a:p>
                      <a:pPr algn="ctr">
                        <a:spcAft>
                          <a:spcPts val="0"/>
                        </a:spcAft>
                      </a:pPr>
                      <a:r>
                        <a:rPr lang="en-CA" sz="1600" kern="1200">
                          <a:solidFill>
                            <a:schemeClr val="dk1"/>
                          </a:solidFill>
                          <a:latin typeface="+mj-lt"/>
                          <a:ea typeface="+mn-ea"/>
                          <a:cs typeface="+mn-cs"/>
                        </a:rPr>
                        <a:t>250</a:t>
                      </a:r>
                    </a:p>
                  </a:txBody>
                  <a:tcPr marL="68580" marR="68580" marT="0" marB="0" anchor="ctr">
                    <a:solidFill>
                      <a:schemeClr val="bg1">
                        <a:lumMod val="75000"/>
                      </a:schemeClr>
                    </a:solidFill>
                  </a:tcPr>
                </a:tc>
                <a:tc>
                  <a:txBody>
                    <a:bodyPr/>
                    <a:lstStyle/>
                    <a:p>
                      <a:pPr algn="ctr">
                        <a:spcAft>
                          <a:spcPts val="0"/>
                        </a:spcAft>
                      </a:pPr>
                      <a:r>
                        <a:rPr lang="en-CA" sz="1600" kern="1200">
                          <a:solidFill>
                            <a:schemeClr val="dk1"/>
                          </a:solidFill>
                          <a:latin typeface="+mj-lt"/>
                          <a:ea typeface="+mn-ea"/>
                          <a:cs typeface="+mn-cs"/>
                        </a:rPr>
                        <a:t>275</a:t>
                      </a:r>
                    </a:p>
                  </a:txBody>
                  <a:tcPr marL="68580" marR="68580" marT="0" marB="0" anchor="ctr">
                    <a:solidFill>
                      <a:schemeClr val="bg1">
                        <a:lumMod val="75000"/>
                      </a:schemeClr>
                    </a:solidFill>
                  </a:tcPr>
                </a:tc>
                <a:tc>
                  <a:txBody>
                    <a:bodyPr/>
                    <a:lstStyle/>
                    <a:p>
                      <a:pPr algn="ctr">
                        <a:spcAft>
                          <a:spcPts val="0"/>
                        </a:spcAft>
                      </a:pPr>
                      <a:r>
                        <a:rPr lang="en-CA" sz="1600" kern="1200" dirty="0">
                          <a:solidFill>
                            <a:schemeClr val="dk1"/>
                          </a:solidFill>
                          <a:latin typeface="+mj-lt"/>
                          <a:ea typeface="+mn-ea"/>
                          <a:cs typeface="+mn-cs"/>
                        </a:rPr>
                        <a:t>53%</a:t>
                      </a:r>
                    </a:p>
                  </a:txBody>
                  <a:tcPr marL="68580" marR="68580" marT="0" marB="0" anchor="ctr">
                    <a:solidFill>
                      <a:srgbClr val="FFC000"/>
                    </a:solidFill>
                  </a:tcPr>
                </a:tc>
                <a:tc>
                  <a:txBody>
                    <a:bodyPr/>
                    <a:lstStyle/>
                    <a:p>
                      <a:r>
                        <a:rPr lang="en-CA" sz="1600" dirty="0">
                          <a:latin typeface="+mj-lt"/>
                        </a:rPr>
                        <a:t>18%</a:t>
                      </a:r>
                    </a:p>
                  </a:txBody>
                  <a:tcPr>
                    <a:solidFill>
                      <a:srgbClr val="FFC000"/>
                    </a:solidFill>
                  </a:tcPr>
                </a:tc>
                <a:extLst>
                  <a:ext uri="{0D108BD9-81ED-4DB2-BD59-A6C34878D82A}">
                    <a16:rowId xmlns:a16="http://schemas.microsoft.com/office/drawing/2014/main" val="1956189210"/>
                  </a:ext>
                </a:extLst>
              </a:tr>
              <a:tr h="297719">
                <a:tc>
                  <a:txBody>
                    <a:bodyPr/>
                    <a:lstStyle/>
                    <a:p>
                      <a:pPr algn="ctr">
                        <a:spcAft>
                          <a:spcPts val="0"/>
                        </a:spcAft>
                      </a:pPr>
                      <a:r>
                        <a:rPr lang="en-CA" sz="1600" kern="1200" dirty="0">
                          <a:solidFill>
                            <a:schemeClr val="dk1"/>
                          </a:solidFill>
                          <a:latin typeface="+mj-lt"/>
                          <a:ea typeface="+mn-ea"/>
                          <a:cs typeface="+mn-cs"/>
                        </a:rPr>
                        <a:t>NATAI-L2</a:t>
                      </a:r>
                    </a:p>
                  </a:txBody>
                  <a:tcPr marL="68580" marR="68580" marT="0" marB="0" anchor="ctr">
                    <a:solidFill>
                      <a:srgbClr val="00B0F0"/>
                    </a:solidFill>
                  </a:tcPr>
                </a:tc>
                <a:tc>
                  <a:txBody>
                    <a:bodyPr/>
                    <a:lstStyle/>
                    <a:p>
                      <a:pPr algn="ctr">
                        <a:spcAft>
                          <a:spcPts val="0"/>
                        </a:spcAft>
                      </a:pPr>
                      <a:r>
                        <a:rPr lang="en-CA" sz="1600" kern="1200" dirty="0">
                          <a:solidFill>
                            <a:schemeClr val="dk1"/>
                          </a:solidFill>
                          <a:latin typeface="+mj-lt"/>
                          <a:ea typeface="+mn-ea"/>
                          <a:cs typeface="+mn-cs"/>
                        </a:rPr>
                        <a:t>242</a:t>
                      </a:r>
                    </a:p>
                  </a:txBody>
                  <a:tcPr marL="68580" marR="68580" marT="0" marB="0" anchor="ctr">
                    <a:solidFill>
                      <a:srgbClr val="00B0F0"/>
                    </a:solidFill>
                  </a:tcPr>
                </a:tc>
                <a:tc>
                  <a:txBody>
                    <a:bodyPr/>
                    <a:lstStyle/>
                    <a:p>
                      <a:pPr algn="ctr">
                        <a:spcAft>
                          <a:spcPts val="0"/>
                        </a:spcAft>
                      </a:pPr>
                      <a:r>
                        <a:rPr lang="en-CA" sz="1600" kern="1200" dirty="0">
                          <a:solidFill>
                            <a:schemeClr val="dk1"/>
                          </a:solidFill>
                          <a:latin typeface="+mj-lt"/>
                          <a:ea typeface="+mn-ea"/>
                          <a:cs typeface="+mn-cs"/>
                        </a:rPr>
                        <a:t>109</a:t>
                      </a:r>
                    </a:p>
                  </a:txBody>
                  <a:tcPr marL="68580" marR="68580" marT="0" marB="0" anchor="ctr">
                    <a:solidFill>
                      <a:srgbClr val="00B0F0"/>
                    </a:solidFill>
                  </a:tcPr>
                </a:tc>
                <a:tc>
                  <a:txBody>
                    <a:bodyPr/>
                    <a:lstStyle/>
                    <a:p>
                      <a:pPr algn="ctr">
                        <a:spcAft>
                          <a:spcPts val="0"/>
                        </a:spcAft>
                      </a:pPr>
                      <a:r>
                        <a:rPr lang="en-CA" sz="1600" kern="1200" dirty="0">
                          <a:solidFill>
                            <a:schemeClr val="dk1"/>
                          </a:solidFill>
                          <a:latin typeface="+mj-lt"/>
                          <a:ea typeface="+mn-ea"/>
                          <a:cs typeface="+mn-cs"/>
                        </a:rPr>
                        <a:t>400</a:t>
                      </a:r>
                    </a:p>
                  </a:txBody>
                  <a:tcPr marL="68580" marR="68580" marT="0" marB="0" anchor="ctr">
                    <a:solidFill>
                      <a:schemeClr val="bg1">
                        <a:lumMod val="75000"/>
                      </a:schemeClr>
                    </a:solidFill>
                  </a:tcPr>
                </a:tc>
                <a:tc>
                  <a:txBody>
                    <a:bodyPr/>
                    <a:lstStyle/>
                    <a:p>
                      <a:pPr algn="ctr">
                        <a:spcAft>
                          <a:spcPts val="0"/>
                        </a:spcAft>
                      </a:pPr>
                      <a:r>
                        <a:rPr lang="en-CA" sz="1600" kern="1200" dirty="0">
                          <a:solidFill>
                            <a:schemeClr val="dk1"/>
                          </a:solidFill>
                          <a:latin typeface="+mj-lt"/>
                          <a:ea typeface="+mn-ea"/>
                          <a:cs typeface="+mn-cs"/>
                        </a:rPr>
                        <a:t>440</a:t>
                      </a:r>
                    </a:p>
                  </a:txBody>
                  <a:tcPr marL="68580" marR="68580" marT="0" marB="0" anchor="ctr">
                    <a:solidFill>
                      <a:schemeClr val="bg1">
                        <a:lumMod val="75000"/>
                      </a:schemeClr>
                    </a:solidFill>
                  </a:tcPr>
                </a:tc>
                <a:tc>
                  <a:txBody>
                    <a:bodyPr/>
                    <a:lstStyle/>
                    <a:p>
                      <a:pPr algn="ctr">
                        <a:spcAft>
                          <a:spcPts val="0"/>
                        </a:spcAft>
                      </a:pPr>
                      <a:r>
                        <a:rPr lang="en-CA" sz="1600" kern="1200" dirty="0">
                          <a:solidFill>
                            <a:schemeClr val="dk1"/>
                          </a:solidFill>
                          <a:latin typeface="+mj-lt"/>
                          <a:ea typeface="+mn-ea"/>
                          <a:cs typeface="+mn-cs"/>
                        </a:rPr>
                        <a:t>45%</a:t>
                      </a:r>
                    </a:p>
                  </a:txBody>
                  <a:tcPr marL="68580" marR="68580" marT="0" marB="0" anchor="ctr">
                    <a:solidFill>
                      <a:srgbClr val="FFC000"/>
                    </a:solidFill>
                  </a:tcPr>
                </a:tc>
                <a:tc>
                  <a:txBody>
                    <a:bodyPr/>
                    <a:lstStyle/>
                    <a:p>
                      <a:r>
                        <a:rPr lang="en-CA" sz="1600" dirty="0">
                          <a:latin typeface="+mj-lt"/>
                        </a:rPr>
                        <a:t>10%</a:t>
                      </a:r>
                    </a:p>
                  </a:txBody>
                  <a:tcPr>
                    <a:solidFill>
                      <a:srgbClr val="FFC000"/>
                    </a:solidFill>
                  </a:tcPr>
                </a:tc>
                <a:extLst>
                  <a:ext uri="{0D108BD9-81ED-4DB2-BD59-A6C34878D82A}">
                    <a16:rowId xmlns:a16="http://schemas.microsoft.com/office/drawing/2014/main" val="98837559"/>
                  </a:ext>
                </a:extLst>
              </a:tr>
            </a:tbl>
          </a:graphicData>
        </a:graphic>
      </p:graphicFrame>
      <p:sp>
        <p:nvSpPr>
          <p:cNvPr id="5" name="TextBox 4">
            <a:extLst>
              <a:ext uri="{FF2B5EF4-FFF2-40B4-BE49-F238E27FC236}">
                <a16:creationId xmlns:a16="http://schemas.microsoft.com/office/drawing/2014/main" id="{049D0348-65F2-4BD8-ABE7-381C54545108}"/>
              </a:ext>
            </a:extLst>
          </p:cNvPr>
          <p:cNvSpPr txBox="1"/>
          <p:nvPr/>
        </p:nvSpPr>
        <p:spPr>
          <a:xfrm>
            <a:off x="838200" y="6417578"/>
            <a:ext cx="8758806" cy="307777"/>
          </a:xfrm>
          <a:prstGeom prst="rect">
            <a:avLst/>
          </a:prstGeom>
          <a:noFill/>
        </p:spPr>
        <p:txBody>
          <a:bodyPr wrap="square" rtlCol="0">
            <a:spAutoFit/>
          </a:bodyPr>
          <a:lstStyle/>
          <a:p>
            <a:r>
              <a:rPr lang="en-CA" sz="1400" dirty="0">
                <a:latin typeface="+mj-lt"/>
              </a:rPr>
              <a:t>* The specific competitor we compared against does not offer a Direct Indirect option</a:t>
            </a:r>
          </a:p>
        </p:txBody>
      </p:sp>
      <p:sp>
        <p:nvSpPr>
          <p:cNvPr id="6" name="TextBox 5">
            <a:extLst>
              <a:ext uri="{FF2B5EF4-FFF2-40B4-BE49-F238E27FC236}">
                <a16:creationId xmlns:a16="http://schemas.microsoft.com/office/drawing/2014/main" id="{5FEE5E3D-8CEE-4370-8349-1CEDCD540822}"/>
              </a:ext>
            </a:extLst>
          </p:cNvPr>
          <p:cNvSpPr txBox="1"/>
          <p:nvPr/>
        </p:nvSpPr>
        <p:spPr>
          <a:xfrm>
            <a:off x="897622" y="1690688"/>
            <a:ext cx="10033233" cy="1754326"/>
          </a:xfrm>
          <a:prstGeom prst="rect">
            <a:avLst/>
          </a:prstGeom>
          <a:noFill/>
        </p:spPr>
        <p:txBody>
          <a:bodyPr wrap="square" rtlCol="0">
            <a:spAutoFit/>
          </a:bodyPr>
          <a:lstStyle/>
          <a:p>
            <a:r>
              <a:rPr lang="en-CA" dirty="0">
                <a:latin typeface="+mj-lt"/>
              </a:rPr>
              <a:t>Get the same outstanding lumen output as our AW7 but with all of the benefits of LED efficacy. Making the switch from our AW7 fixture to our new LED NATA will offer energy savings up to 53%!</a:t>
            </a:r>
          </a:p>
          <a:p>
            <a:endParaRPr lang="en-CA" dirty="0">
              <a:latin typeface="+mj-lt"/>
            </a:endParaRPr>
          </a:p>
          <a:p>
            <a:r>
              <a:rPr lang="en-CA" dirty="0">
                <a:latin typeface="+mj-lt"/>
              </a:rPr>
              <a:t>When comparing NATA to a competitive fixture currently available in the market, we are pleased to demonstrate energy savings up to 18%</a:t>
            </a:r>
          </a:p>
          <a:p>
            <a:r>
              <a:rPr lang="en-CA" dirty="0">
                <a:latin typeface="+mj-lt"/>
              </a:rPr>
              <a:t> </a:t>
            </a:r>
          </a:p>
        </p:txBody>
      </p:sp>
    </p:spTree>
    <p:extLst>
      <p:ext uri="{BB962C8B-B14F-4D97-AF65-F5344CB8AC3E}">
        <p14:creationId xmlns:p14="http://schemas.microsoft.com/office/powerpoint/2010/main" val="191204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BF60-C834-4E8D-9930-490B815A05BB}"/>
              </a:ext>
            </a:extLst>
          </p:cNvPr>
          <p:cNvSpPr>
            <a:spLocks noGrp="1"/>
          </p:cNvSpPr>
          <p:nvPr>
            <p:ph type="title"/>
          </p:nvPr>
        </p:nvSpPr>
        <p:spPr/>
        <p:txBody>
          <a:bodyPr/>
          <a:lstStyle/>
          <a:p>
            <a:r>
              <a:rPr lang="en-CA" dirty="0"/>
              <a:t>Lighting Calculation Study</a:t>
            </a:r>
          </a:p>
        </p:txBody>
      </p:sp>
      <p:pic>
        <p:nvPicPr>
          <p:cNvPr id="4" name="Picture 3">
            <a:extLst>
              <a:ext uri="{FF2B5EF4-FFF2-40B4-BE49-F238E27FC236}">
                <a16:creationId xmlns:a16="http://schemas.microsoft.com/office/drawing/2014/main" id="{29FFBAAA-4842-4CD9-96E1-84C9FEC8D08D}"/>
              </a:ext>
            </a:extLst>
          </p:cNvPr>
          <p:cNvPicPr>
            <a:picLocks noChangeAspect="1"/>
          </p:cNvPicPr>
          <p:nvPr/>
        </p:nvPicPr>
        <p:blipFill>
          <a:blip r:embed="rId2"/>
          <a:stretch>
            <a:fillRect/>
          </a:stretch>
        </p:blipFill>
        <p:spPr>
          <a:xfrm>
            <a:off x="1290734" y="1315616"/>
            <a:ext cx="7766879" cy="5542384"/>
          </a:xfrm>
          <a:prstGeom prst="rect">
            <a:avLst/>
          </a:prstGeom>
        </p:spPr>
      </p:pic>
    </p:spTree>
    <p:extLst>
      <p:ext uri="{BB962C8B-B14F-4D97-AF65-F5344CB8AC3E}">
        <p14:creationId xmlns:p14="http://schemas.microsoft.com/office/powerpoint/2010/main" val="177975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0F28-0A96-489F-B2A4-A6FEC503AF27}"/>
              </a:ext>
            </a:extLst>
          </p:cNvPr>
          <p:cNvSpPr>
            <a:spLocks noGrp="1"/>
          </p:cNvSpPr>
          <p:nvPr>
            <p:ph type="title"/>
          </p:nvPr>
        </p:nvSpPr>
        <p:spPr/>
        <p:txBody>
          <a:bodyPr/>
          <a:lstStyle/>
          <a:p>
            <a:r>
              <a:rPr lang="en-CA" dirty="0"/>
              <a:t>Choosing the right NATA replacement is easy</a:t>
            </a:r>
          </a:p>
        </p:txBody>
      </p:sp>
      <p:graphicFrame>
        <p:nvGraphicFramePr>
          <p:cNvPr id="4" name="Table 3">
            <a:extLst>
              <a:ext uri="{FF2B5EF4-FFF2-40B4-BE49-F238E27FC236}">
                <a16:creationId xmlns:a16="http://schemas.microsoft.com/office/drawing/2014/main" id="{CF6897FC-4377-4063-B625-AB0CE27D3D7A}"/>
              </a:ext>
            </a:extLst>
          </p:cNvPr>
          <p:cNvGraphicFramePr>
            <a:graphicFrameLocks noGrp="1"/>
          </p:cNvGraphicFramePr>
          <p:nvPr>
            <p:extLst>
              <p:ext uri="{D42A27DB-BD31-4B8C-83A1-F6EECF244321}">
                <p14:modId xmlns:p14="http://schemas.microsoft.com/office/powerpoint/2010/main" val="4208128773"/>
              </p:ext>
            </p:extLst>
          </p:nvPr>
        </p:nvGraphicFramePr>
        <p:xfrm>
          <a:off x="2705799" y="2572762"/>
          <a:ext cx="6629399" cy="2924175"/>
        </p:xfrm>
        <a:graphic>
          <a:graphicData uri="http://schemas.openxmlformats.org/drawingml/2006/table">
            <a:tbl>
              <a:tblPr/>
              <a:tblGrid>
                <a:gridCol w="2259589">
                  <a:extLst>
                    <a:ext uri="{9D8B030D-6E8A-4147-A177-3AD203B41FA5}">
                      <a16:colId xmlns:a16="http://schemas.microsoft.com/office/drawing/2014/main" val="3618214879"/>
                    </a:ext>
                  </a:extLst>
                </a:gridCol>
                <a:gridCol w="2262767">
                  <a:extLst>
                    <a:ext uri="{9D8B030D-6E8A-4147-A177-3AD203B41FA5}">
                      <a16:colId xmlns:a16="http://schemas.microsoft.com/office/drawing/2014/main" val="3967498639"/>
                    </a:ext>
                  </a:extLst>
                </a:gridCol>
                <a:gridCol w="2107043">
                  <a:extLst>
                    <a:ext uri="{9D8B030D-6E8A-4147-A177-3AD203B41FA5}">
                      <a16:colId xmlns:a16="http://schemas.microsoft.com/office/drawing/2014/main" val="2204193172"/>
                    </a:ext>
                  </a:extLst>
                </a:gridCol>
              </a:tblGrid>
              <a:tr h="200025">
                <a:tc gridSpan="3">
                  <a:txBody>
                    <a:bodyPr/>
                    <a:lstStyle/>
                    <a:p>
                      <a:pPr algn="ctr" fontAlgn="b"/>
                      <a:r>
                        <a:rPr lang="en-CA" sz="1100" b="1" i="0" u="none" strike="noStrike">
                          <a:solidFill>
                            <a:srgbClr val="000000"/>
                          </a:solidFill>
                          <a:effectLst/>
                          <a:latin typeface="Calibri" panose="020F0502020204030204" pitchFamily="34" charset="0"/>
                        </a:rPr>
                        <a:t>Luminaire type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752110626"/>
                  </a:ext>
                </a:extLst>
              </a:tr>
              <a:tr h="200025">
                <a:tc>
                  <a:txBody>
                    <a:bodyPr/>
                    <a:lstStyle/>
                    <a:p>
                      <a:pPr algn="ctr" fontAlgn="ctr"/>
                      <a:r>
                        <a:rPr lang="en-CA" sz="1100" b="1" i="0" u="none" strike="noStrike">
                          <a:solidFill>
                            <a:srgbClr val="000000"/>
                          </a:solidFill>
                          <a:effectLst/>
                          <a:latin typeface="Calibri" panose="020F0502020204030204" pitchFamily="34" charset="0"/>
                        </a:rPr>
                        <a:t>AW7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CA" sz="1100" b="1" i="0" u="none" strike="noStrike">
                          <a:solidFill>
                            <a:srgbClr val="000000"/>
                          </a:solidFill>
                          <a:effectLst/>
                          <a:latin typeface="Calibri" panose="020F0502020204030204" pitchFamily="34" charset="0"/>
                        </a:rPr>
                        <a:t>NATA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635061"/>
                  </a:ext>
                </a:extLst>
              </a:tr>
              <a:tr h="190500">
                <a:tc>
                  <a:txBody>
                    <a:bodyPr/>
                    <a:lstStyle/>
                    <a:p>
                      <a:pPr algn="ctr" fontAlgn="b"/>
                      <a:r>
                        <a:rPr lang="en-CA" sz="1100" b="0" i="0" u="none" strike="noStrike">
                          <a:solidFill>
                            <a:srgbClr val="000000"/>
                          </a:solidFill>
                          <a:effectLst/>
                          <a:latin typeface="Calibri" panose="020F0502020204030204" pitchFamily="34" charset="0"/>
                        </a:rPr>
                        <a:t>AW7-D36-W-I-1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effectLst/>
                          <a:latin typeface="Calibri" panose="020F0502020204030204" pitchFamily="34" charset="0"/>
                        </a:rPr>
                        <a:t>NATAI-1835K-LC-NW-L1-1-4-I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519203"/>
                  </a:ext>
                </a:extLst>
              </a:tr>
              <a:tr h="190500">
                <a:tc>
                  <a:txBody>
                    <a:bodyPr/>
                    <a:lstStyle/>
                    <a:p>
                      <a:pPr algn="ctr" fontAlgn="b"/>
                      <a:r>
                        <a:rPr lang="en-CA" sz="1100" b="0" i="0" u="none" strike="noStrike">
                          <a:solidFill>
                            <a:srgbClr val="000000"/>
                          </a:solidFill>
                          <a:effectLst/>
                          <a:latin typeface="Calibri" panose="020F0502020204030204" pitchFamily="34" charset="0"/>
                        </a:rPr>
                        <a:t>AW7-D37-W-I-1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effectLst/>
                          <a:latin typeface="Calibri" panose="020F0502020204030204" pitchFamily="34" charset="0"/>
                        </a:rPr>
                        <a:t>NATAI-1835K-LC-NW-L2-1-4-I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572380"/>
                  </a:ext>
                </a:extLst>
              </a:tr>
              <a:tr h="190500">
                <a:tc>
                  <a:txBody>
                    <a:bodyPr/>
                    <a:lstStyle/>
                    <a:p>
                      <a:pPr algn="ctr" fontAlgn="b"/>
                      <a:r>
                        <a:rPr lang="en-CA" sz="1100" b="0" i="0" u="none" strike="noStrike">
                          <a:solidFill>
                            <a:srgbClr val="000000"/>
                          </a:solidFill>
                          <a:effectLst/>
                          <a:latin typeface="Calibri" panose="020F0502020204030204" pitchFamily="34" charset="0"/>
                        </a:rPr>
                        <a:t>AW7-C36-W-I-1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effectLst/>
                          <a:latin typeface="Calibri" panose="020F0502020204030204" pitchFamily="34" charset="0"/>
                        </a:rPr>
                        <a:t>NATADI-2235K-LC-NW-L1-1-4-I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37857"/>
                  </a:ext>
                </a:extLst>
              </a:tr>
              <a:tr h="200025">
                <a:tc>
                  <a:txBody>
                    <a:bodyPr/>
                    <a:lstStyle/>
                    <a:p>
                      <a:pPr algn="ctr" fontAlgn="b"/>
                      <a:r>
                        <a:rPr lang="en-CA" sz="1100" b="0" i="0" u="none" strike="noStrike">
                          <a:solidFill>
                            <a:srgbClr val="000000"/>
                          </a:solidFill>
                          <a:effectLst/>
                          <a:latin typeface="Calibri" panose="020F0502020204030204" pitchFamily="34" charset="0"/>
                        </a:rPr>
                        <a:t>AW7-C37-W-I-1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Calibri" panose="020F0502020204030204" pitchFamily="34" charset="0"/>
                        </a:rPr>
                        <a:t>NATADI-2235K-LC-NW-L2-1-4-I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844280"/>
                  </a:ext>
                </a:extLst>
              </a:tr>
              <a:tr h="190500">
                <a:tc>
                  <a:txBody>
                    <a:bodyPr/>
                    <a:lstStyle/>
                    <a:p>
                      <a:pPr algn="ctr"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8392947"/>
                  </a:ext>
                </a:extLst>
              </a:tr>
              <a:tr h="200025">
                <a:tc>
                  <a:txBody>
                    <a:bodyPr/>
                    <a:lstStyle/>
                    <a:p>
                      <a:pPr algn="ctr"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756483"/>
                  </a:ext>
                </a:extLst>
              </a:tr>
              <a:tr h="200025">
                <a:tc gridSpan="3">
                  <a:txBody>
                    <a:bodyPr/>
                    <a:lstStyle/>
                    <a:p>
                      <a:pPr algn="ctr" fontAlgn="b"/>
                      <a:r>
                        <a:rPr lang="en-CA" sz="1100" b="1" i="0" u="none" strike="noStrike">
                          <a:solidFill>
                            <a:srgbClr val="000000"/>
                          </a:solidFill>
                          <a:effectLst/>
                          <a:latin typeface="Calibri" panose="020F0502020204030204" pitchFamily="34" charset="0"/>
                        </a:rPr>
                        <a:t>Mounting type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339239679"/>
                  </a:ext>
                </a:extLst>
              </a:tr>
              <a:tr h="200025">
                <a:tc>
                  <a:txBody>
                    <a:bodyPr/>
                    <a:lstStyle/>
                    <a:p>
                      <a:pPr algn="ctr" fontAlgn="ctr"/>
                      <a:r>
                        <a:rPr lang="en-CA" sz="1100" b="1" i="0" u="none" strike="noStrike">
                          <a:solidFill>
                            <a:srgbClr val="000000"/>
                          </a:solidFill>
                          <a:effectLst/>
                          <a:latin typeface="Calibri" panose="020F0502020204030204" pitchFamily="34" charset="0"/>
                        </a:rPr>
                        <a:t>AW7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CA" sz="1100" b="1" i="0" u="none" strike="noStrike">
                          <a:solidFill>
                            <a:srgbClr val="000000"/>
                          </a:solidFill>
                          <a:effectLst/>
                          <a:latin typeface="Calibri" panose="020F0502020204030204" pitchFamily="34" charset="0"/>
                        </a:rPr>
                        <a:t>NATA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551969"/>
                  </a:ext>
                </a:extLst>
              </a:tr>
              <a:tr h="190500">
                <a:tc>
                  <a:txBody>
                    <a:bodyPr/>
                    <a:lstStyle/>
                    <a:p>
                      <a:pPr algn="ctr" fontAlgn="b"/>
                      <a:r>
                        <a:rPr lang="en-CA" sz="1100" b="0" i="0" u="none" strike="noStrike">
                          <a:solidFill>
                            <a:srgbClr val="000000"/>
                          </a:solidFill>
                          <a:effectLst/>
                          <a:latin typeface="Calibri" panose="020F0502020204030204" pitchFamily="34" charset="0"/>
                        </a:rPr>
                        <a:t>AW7 SW</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effectLst/>
                          <a:latin typeface="Calibri" panose="020F0502020204030204" pitchFamily="34" charset="0"/>
                        </a:rPr>
                        <a:t>NATASW-I/R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650276"/>
                  </a:ext>
                </a:extLst>
              </a:tr>
              <a:tr h="190500">
                <a:tc>
                  <a:txBody>
                    <a:bodyPr/>
                    <a:lstStyle/>
                    <a:p>
                      <a:pPr algn="ctr" fontAlgn="b"/>
                      <a:r>
                        <a:rPr lang="en-CA" sz="1100" b="0" i="0" u="none" strike="noStrike">
                          <a:solidFill>
                            <a:srgbClr val="000000"/>
                          </a:solidFill>
                          <a:effectLst/>
                          <a:latin typeface="Calibri" panose="020F0502020204030204" pitchFamily="34" charset="0"/>
                        </a:rPr>
                        <a:t>AW7 DW</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effectLst/>
                          <a:latin typeface="Calibri" panose="020F0502020204030204" pitchFamily="34" charset="0"/>
                        </a:rPr>
                        <a:t>NATADW-I/R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872482"/>
                  </a:ext>
                </a:extLst>
              </a:tr>
              <a:tr h="190500">
                <a:tc>
                  <a:txBody>
                    <a:bodyPr/>
                    <a:lstStyle/>
                    <a:p>
                      <a:pPr algn="ctr" fontAlgn="b"/>
                      <a:r>
                        <a:rPr lang="en-CA" sz="1100" b="0" i="0" u="none" strike="noStrike">
                          <a:solidFill>
                            <a:srgbClr val="000000"/>
                          </a:solidFill>
                          <a:effectLst/>
                          <a:latin typeface="Calibri" panose="020F0502020204030204" pitchFamily="34" charset="0"/>
                        </a:rPr>
                        <a:t>AW7 DA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effectLst/>
                          <a:latin typeface="Calibri" panose="020F0502020204030204" pitchFamily="34" charset="0"/>
                        </a:rPr>
                        <a:t>NATADA-I/R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529468"/>
                  </a:ext>
                </a:extLst>
              </a:tr>
              <a:tr h="190500">
                <a:tc>
                  <a:txBody>
                    <a:bodyPr/>
                    <a:lstStyle/>
                    <a:p>
                      <a:pPr algn="ctr" fontAlgn="b"/>
                      <a:r>
                        <a:rPr lang="en-CA" sz="1100" b="0" i="0" u="none" strike="noStrike">
                          <a:solidFill>
                            <a:srgbClr val="000000"/>
                          </a:solidFill>
                          <a:effectLst/>
                          <a:latin typeface="Calibri" panose="020F0502020204030204" pitchFamily="34" charset="0"/>
                        </a:rPr>
                        <a:t>AW7 DP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effectLst/>
                          <a:latin typeface="Calibri" panose="020F0502020204030204" pitchFamily="34" charset="0"/>
                        </a:rPr>
                        <a:t>NATADP-I/R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370345"/>
                  </a:ext>
                </a:extLst>
              </a:tr>
              <a:tr h="200025">
                <a:tc>
                  <a:txBody>
                    <a:bodyPr/>
                    <a:lstStyle/>
                    <a:p>
                      <a:pPr algn="ctr" fontAlgn="b"/>
                      <a:r>
                        <a:rPr lang="en-CA" sz="1100" b="0" i="0" u="none" strike="noStrike">
                          <a:solidFill>
                            <a:srgbClr val="000000"/>
                          </a:solidFill>
                          <a:effectLst/>
                          <a:latin typeface="Calibri" panose="020F0502020204030204" pitchFamily="34" charset="0"/>
                        </a:rPr>
                        <a:t>AW7 DQ</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CA" sz="1100" b="0" i="0" u="none" strike="noStrike" dirty="0">
                          <a:solidFill>
                            <a:srgbClr val="000000"/>
                          </a:solidFill>
                          <a:effectLst/>
                          <a:latin typeface="Calibri" panose="020F0502020204030204" pitchFamily="34" charset="0"/>
                        </a:rPr>
                        <a:t>NATAQP-I/R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152039"/>
                  </a:ext>
                </a:extLst>
              </a:tr>
            </a:tbl>
          </a:graphicData>
        </a:graphic>
      </p:graphicFrame>
      <p:sp>
        <p:nvSpPr>
          <p:cNvPr id="5" name="Arrow: Right 4">
            <a:extLst>
              <a:ext uri="{FF2B5EF4-FFF2-40B4-BE49-F238E27FC236}">
                <a16:creationId xmlns:a16="http://schemas.microsoft.com/office/drawing/2014/main" id="{82FA89A2-272A-4AE1-8BF1-32AF7F3F5C09}"/>
              </a:ext>
            </a:extLst>
          </p:cNvPr>
          <p:cNvSpPr/>
          <p:nvPr/>
        </p:nvSpPr>
        <p:spPr>
          <a:xfrm>
            <a:off x="5419725" y="4500563"/>
            <a:ext cx="149542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sp>
        <p:nvSpPr>
          <p:cNvPr id="6" name="Arrow: Right 5">
            <a:extLst>
              <a:ext uri="{FF2B5EF4-FFF2-40B4-BE49-F238E27FC236}">
                <a16:creationId xmlns:a16="http://schemas.microsoft.com/office/drawing/2014/main" id="{99564930-9059-4E56-87C5-28A19F928960}"/>
              </a:ext>
            </a:extLst>
          </p:cNvPr>
          <p:cNvSpPr/>
          <p:nvPr/>
        </p:nvSpPr>
        <p:spPr>
          <a:xfrm>
            <a:off x="5448300" y="2862263"/>
            <a:ext cx="149542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sp>
        <p:nvSpPr>
          <p:cNvPr id="7" name="TextBox 6">
            <a:extLst>
              <a:ext uri="{FF2B5EF4-FFF2-40B4-BE49-F238E27FC236}">
                <a16:creationId xmlns:a16="http://schemas.microsoft.com/office/drawing/2014/main" id="{28B57390-605D-476F-8DB2-AAF9CE39FDE9}"/>
              </a:ext>
            </a:extLst>
          </p:cNvPr>
          <p:cNvSpPr txBox="1"/>
          <p:nvPr/>
        </p:nvSpPr>
        <p:spPr>
          <a:xfrm>
            <a:off x="1543574" y="1690688"/>
            <a:ext cx="8489659" cy="646331"/>
          </a:xfrm>
          <a:prstGeom prst="rect">
            <a:avLst/>
          </a:prstGeom>
          <a:noFill/>
        </p:spPr>
        <p:txBody>
          <a:bodyPr wrap="square" rtlCol="0">
            <a:spAutoFit/>
          </a:bodyPr>
          <a:lstStyle/>
          <a:p>
            <a:r>
              <a:rPr lang="en-CA" dirty="0">
                <a:latin typeface="+mj-lt"/>
              </a:rPr>
              <a:t>When ready to replace your existing AW7 fixture, simply find it on the chart below and choose the corresponding NATA fixture.</a:t>
            </a:r>
          </a:p>
        </p:txBody>
      </p:sp>
      <p:sp>
        <p:nvSpPr>
          <p:cNvPr id="8" name="TextBox 7">
            <a:extLst>
              <a:ext uri="{FF2B5EF4-FFF2-40B4-BE49-F238E27FC236}">
                <a16:creationId xmlns:a16="http://schemas.microsoft.com/office/drawing/2014/main" id="{3F9F7D7F-7620-4E99-988C-22CA9DCD4231}"/>
              </a:ext>
            </a:extLst>
          </p:cNvPr>
          <p:cNvSpPr txBox="1"/>
          <p:nvPr/>
        </p:nvSpPr>
        <p:spPr>
          <a:xfrm>
            <a:off x="1543574" y="5732680"/>
            <a:ext cx="7952764" cy="646331"/>
          </a:xfrm>
          <a:prstGeom prst="rect">
            <a:avLst/>
          </a:prstGeom>
          <a:noFill/>
        </p:spPr>
        <p:txBody>
          <a:bodyPr wrap="square" rtlCol="0">
            <a:spAutoFit/>
          </a:bodyPr>
          <a:lstStyle/>
          <a:p>
            <a:r>
              <a:rPr lang="en-CA" dirty="0">
                <a:latin typeface="+mj-lt"/>
              </a:rPr>
              <a:t>Once you know which fixture you want to order, simply use the NATA retrofit kit spec sheet to determine part number</a:t>
            </a:r>
          </a:p>
        </p:txBody>
      </p:sp>
    </p:spTree>
    <p:extLst>
      <p:ext uri="{BB962C8B-B14F-4D97-AF65-F5344CB8AC3E}">
        <p14:creationId xmlns:p14="http://schemas.microsoft.com/office/powerpoint/2010/main" val="176545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B5C7-3E1E-4F87-8B96-57B6A15CD5C8}"/>
              </a:ext>
            </a:extLst>
          </p:cNvPr>
          <p:cNvSpPr>
            <a:spLocks noGrp="1"/>
          </p:cNvSpPr>
          <p:nvPr>
            <p:ph type="title"/>
          </p:nvPr>
        </p:nvSpPr>
        <p:spPr/>
        <p:txBody>
          <a:bodyPr/>
          <a:lstStyle/>
          <a:p>
            <a:r>
              <a:rPr lang="en-CA" dirty="0"/>
              <a:t>Clear Installation Instructions</a:t>
            </a:r>
          </a:p>
        </p:txBody>
      </p:sp>
      <p:pic>
        <p:nvPicPr>
          <p:cNvPr id="4" name="Picture 3">
            <a:extLst>
              <a:ext uri="{FF2B5EF4-FFF2-40B4-BE49-F238E27FC236}">
                <a16:creationId xmlns:a16="http://schemas.microsoft.com/office/drawing/2014/main" id="{833F594C-51D0-43DE-AAF1-7E20F1B4695A}"/>
              </a:ext>
            </a:extLst>
          </p:cNvPr>
          <p:cNvPicPr>
            <a:picLocks noChangeAspect="1"/>
          </p:cNvPicPr>
          <p:nvPr/>
        </p:nvPicPr>
        <p:blipFill>
          <a:blip r:embed="rId2"/>
          <a:stretch>
            <a:fillRect/>
          </a:stretch>
        </p:blipFill>
        <p:spPr>
          <a:xfrm>
            <a:off x="209672" y="2266035"/>
            <a:ext cx="4640845" cy="1864842"/>
          </a:xfrm>
          <a:prstGeom prst="rect">
            <a:avLst/>
          </a:prstGeom>
        </p:spPr>
      </p:pic>
      <p:pic>
        <p:nvPicPr>
          <p:cNvPr id="5" name="Picture 4">
            <a:extLst>
              <a:ext uri="{FF2B5EF4-FFF2-40B4-BE49-F238E27FC236}">
                <a16:creationId xmlns:a16="http://schemas.microsoft.com/office/drawing/2014/main" id="{8A9F7687-CE1E-4C51-81BB-B2ACC0DE23BB}"/>
              </a:ext>
            </a:extLst>
          </p:cNvPr>
          <p:cNvPicPr>
            <a:picLocks noChangeAspect="1"/>
          </p:cNvPicPr>
          <p:nvPr/>
        </p:nvPicPr>
        <p:blipFill>
          <a:blip r:embed="rId3"/>
          <a:stretch>
            <a:fillRect/>
          </a:stretch>
        </p:blipFill>
        <p:spPr>
          <a:xfrm>
            <a:off x="4941307" y="1722537"/>
            <a:ext cx="3467751" cy="3412925"/>
          </a:xfrm>
          <a:prstGeom prst="rect">
            <a:avLst/>
          </a:prstGeom>
        </p:spPr>
      </p:pic>
      <p:pic>
        <p:nvPicPr>
          <p:cNvPr id="6" name="Picture 5">
            <a:extLst>
              <a:ext uri="{FF2B5EF4-FFF2-40B4-BE49-F238E27FC236}">
                <a16:creationId xmlns:a16="http://schemas.microsoft.com/office/drawing/2014/main" id="{C631700B-37BF-4264-84BF-EB2164D8C6E3}"/>
              </a:ext>
            </a:extLst>
          </p:cNvPr>
          <p:cNvPicPr>
            <a:picLocks noChangeAspect="1"/>
          </p:cNvPicPr>
          <p:nvPr/>
        </p:nvPicPr>
        <p:blipFill>
          <a:blip r:embed="rId4"/>
          <a:stretch>
            <a:fillRect/>
          </a:stretch>
        </p:blipFill>
        <p:spPr>
          <a:xfrm>
            <a:off x="8499848" y="1693175"/>
            <a:ext cx="3587835" cy="3471648"/>
          </a:xfrm>
          <a:prstGeom prst="rect">
            <a:avLst/>
          </a:prstGeom>
        </p:spPr>
      </p:pic>
      <p:sp>
        <p:nvSpPr>
          <p:cNvPr id="7" name="TextBox 6">
            <a:extLst>
              <a:ext uri="{FF2B5EF4-FFF2-40B4-BE49-F238E27FC236}">
                <a16:creationId xmlns:a16="http://schemas.microsoft.com/office/drawing/2014/main" id="{FE4141DF-EE47-43B7-A441-C02560CE4225}"/>
              </a:ext>
            </a:extLst>
          </p:cNvPr>
          <p:cNvSpPr txBox="1"/>
          <p:nvPr/>
        </p:nvSpPr>
        <p:spPr>
          <a:xfrm>
            <a:off x="494950" y="4706224"/>
            <a:ext cx="3959604" cy="1200329"/>
          </a:xfrm>
          <a:prstGeom prst="rect">
            <a:avLst/>
          </a:prstGeom>
          <a:noFill/>
        </p:spPr>
        <p:txBody>
          <a:bodyPr wrap="square" rtlCol="0">
            <a:spAutoFit/>
          </a:bodyPr>
          <a:lstStyle/>
          <a:p>
            <a:r>
              <a:rPr lang="en-CA" dirty="0">
                <a:latin typeface="+mj-lt"/>
              </a:rPr>
              <a:t>Once you’re ready to install your NATA, we have clearly listed dismantle instructions for the AW7 so you can easily make the switch to the NATA</a:t>
            </a:r>
          </a:p>
        </p:txBody>
      </p:sp>
    </p:spTree>
    <p:extLst>
      <p:ext uri="{BB962C8B-B14F-4D97-AF65-F5344CB8AC3E}">
        <p14:creationId xmlns:p14="http://schemas.microsoft.com/office/powerpoint/2010/main" val="1075686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420</Words>
  <Application>Microsoft Office PowerPoint</Application>
  <PresentationFormat>Widescreen</PresentationFormat>
  <Paragraphs>85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NATA – Unique Selling Features</vt:lpstr>
      <vt:lpstr>Designed and Built to Last</vt:lpstr>
      <vt:lpstr>Efficient and Cost effective</vt:lpstr>
      <vt:lpstr>Lighting Calculation Study</vt:lpstr>
      <vt:lpstr>Choosing the right NATA replacement is easy</vt:lpstr>
      <vt:lpstr>Clear Installation 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NATA</dc:title>
  <dc:creator>Monika Lojek</dc:creator>
  <cp:lastModifiedBy>Monika Lojek</cp:lastModifiedBy>
  <cp:revision>31</cp:revision>
  <dcterms:created xsi:type="dcterms:W3CDTF">2017-11-09T19:30:09Z</dcterms:created>
  <dcterms:modified xsi:type="dcterms:W3CDTF">2018-02-08T15:03:32Z</dcterms:modified>
</cp:coreProperties>
</file>