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68" r:id="rId6"/>
    <p:sldId id="262" r:id="rId7"/>
    <p:sldId id="266" r:id="rId8"/>
    <p:sldId id="265" r:id="rId9"/>
    <p:sldId id="260" r:id="rId10"/>
    <p:sldId id="25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C52C-ABA1-41F3-9703-037495A30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7DE04-757F-4D95-BD5E-EF2E70AF6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DAE7F-6765-429D-BF38-D0FCC34E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3002-9B3F-41D1-B0EE-1CCFE21B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37E95-9DAB-49B9-BDAA-E03C5E18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drawing of a face&#10;&#10;Description generated with high confidence">
            <a:extLst>
              <a:ext uri="{FF2B5EF4-FFF2-40B4-BE49-F238E27FC236}">
                <a16:creationId xmlns:a16="http://schemas.microsoft.com/office/drawing/2014/main" id="{8C772904-118D-4607-917E-4C11F73F6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466F-4E71-4953-ACD4-DFDD5F7E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45F42-5710-4236-8AC5-25473B78C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A072-EC9D-4CE1-8EDB-AEEF4F33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3204-BC96-4372-BE1B-CAD52092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2C1B-D9AB-4757-9F91-08900D47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A drawing of a face&#10;&#10;Description generated with high confidence">
            <a:extLst>
              <a:ext uri="{FF2B5EF4-FFF2-40B4-BE49-F238E27FC236}">
                <a16:creationId xmlns:a16="http://schemas.microsoft.com/office/drawing/2014/main" id="{EF3D603F-E4BD-4545-9B4A-E7773F98D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8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AE115-5741-44BF-A202-0CBA30048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EC627-67EA-421B-85EF-7C3A33185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144F-46F1-41F0-B0DC-1E55250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43FD1-E43A-434D-8608-8032C74B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F8F1D-A933-4CA7-928C-302CBC3C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A drawing of a face&#10;&#10;Description generated with high confidence">
            <a:extLst>
              <a:ext uri="{FF2B5EF4-FFF2-40B4-BE49-F238E27FC236}">
                <a16:creationId xmlns:a16="http://schemas.microsoft.com/office/drawing/2014/main" id="{0A8AAE3F-16F6-40B2-B0C3-53E968640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8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2B66-5DC8-4108-BA40-DC53CFFB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98E10-DE18-4648-BC8F-573ADA95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F98A8-1A08-4BA6-ACC0-A8FAB40A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3E6AE-2083-4F26-B351-86257FF8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C15C-2EB7-4EDE-83CE-A346C51D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A drawing of a face&#10;&#10;Description generated with high confidence">
            <a:extLst>
              <a:ext uri="{FF2B5EF4-FFF2-40B4-BE49-F238E27FC236}">
                <a16:creationId xmlns:a16="http://schemas.microsoft.com/office/drawing/2014/main" id="{E72B31DE-06D6-4853-9A4E-DA286C46E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0ED6-A2E4-45DD-B009-28907366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2B6C7-D7CB-4865-A205-CEBFA0F1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68AAA-4EAF-4596-AC24-ECD56AF8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9D633-4E10-4D48-8F26-EE06CBC9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0881-816E-488E-A736-8B852632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A drawing of a face&#10;&#10;Description generated with high confidence">
            <a:extLst>
              <a:ext uri="{FF2B5EF4-FFF2-40B4-BE49-F238E27FC236}">
                <a16:creationId xmlns:a16="http://schemas.microsoft.com/office/drawing/2014/main" id="{A9BD1051-FE07-4CD3-9F05-87196B860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8B44-67A6-4098-A388-C721DA86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D41A-07F1-4882-9207-79B7545D0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A4502-229E-47D4-BD52-2A0B681D7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B788A-A446-4634-8856-A1019BF4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798C2-C06E-44CB-9D62-9112AB8D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0911A-9EB8-4F4E-B65C-B0CE03B2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drawing of a face&#10;&#10;Description generated with high confidence">
            <a:extLst>
              <a:ext uri="{FF2B5EF4-FFF2-40B4-BE49-F238E27FC236}">
                <a16:creationId xmlns:a16="http://schemas.microsoft.com/office/drawing/2014/main" id="{0CEEEEBF-63B9-4BCD-810A-9EFC5AF02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463E-A2A8-4151-8001-FCEEC883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F81C0-D352-4C14-9F09-16418D21A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B3342-77BC-4ABC-ACD4-20638E00B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385E3-E224-4529-B954-24F6821A4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4E32E-DA99-4AB0-8024-CD0C0AAFE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712E0-D63F-44E5-8D6B-F76AEE7E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1EF68-5991-467F-A8EC-CE1A442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9130A-C73C-416D-AF37-421863C0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 descr="A drawing of a face&#10;&#10;Description generated with high confidence">
            <a:extLst>
              <a:ext uri="{FF2B5EF4-FFF2-40B4-BE49-F238E27FC236}">
                <a16:creationId xmlns:a16="http://schemas.microsoft.com/office/drawing/2014/main" id="{4F1FF675-2B76-419F-B20F-0E4F1CC24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C9CE-F309-4F6E-82E2-C03BFF03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0F800-6FF8-4FC7-ACF9-A93DF7AC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23321-F648-4999-BAD9-DCB2BBB3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3241F-33C0-463C-AF93-A31FCEC9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424D5421-218C-4712-AEA8-8BB63A544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1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96184-8433-4FD3-8CBC-B18B8A8F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F06E0-0A24-4477-A598-6AAF18AA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7AC83-6CCB-4B98-8703-D7A3416D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16B993C6-2747-4647-B9B9-57B7846D4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5994-B982-430B-AB14-3C82995E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8537-8277-4014-97A3-189CE6FE2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5A182-31A3-40BF-A596-F76A81E08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8CDB6-FA43-48FB-85AA-BDD9851D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C340A-7B4D-4EBA-828F-CF380A8A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46B2-4ECF-4292-B4F2-0B121CC4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drawing of a face&#10;&#10;Description generated with high confidence">
            <a:extLst>
              <a:ext uri="{FF2B5EF4-FFF2-40B4-BE49-F238E27FC236}">
                <a16:creationId xmlns:a16="http://schemas.microsoft.com/office/drawing/2014/main" id="{7F837094-225D-4BA0-BE18-7ACD9E043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47A5-BA17-43B5-9EA5-9EA640C1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F31B4-B4F3-4621-B710-B48162947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B8FE0-C785-4C4D-A89F-FF15705F0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77BD7-DE74-4DD6-8B62-7F4C20BB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A1960-7733-4D51-AED6-CB4D0916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B4C28-D15D-4907-8686-1842FB8B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drawing of a face&#10;&#10;Description generated with high confidence">
            <a:extLst>
              <a:ext uri="{FF2B5EF4-FFF2-40B4-BE49-F238E27FC236}">
                <a16:creationId xmlns:a16="http://schemas.microsoft.com/office/drawing/2014/main" id="{C94B3FB6-8390-48AA-A946-441A5D2A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1" y="6356350"/>
            <a:ext cx="1698429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2E767-DC63-46A5-952C-E26B2B60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C2EE7-D648-464F-84D5-D5EB164C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2E8AD-2456-4EB6-8DBF-F92F21347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286D-84E8-4E94-910D-388EB4596052}" type="datetimeFigureOut">
              <a:rPr lang="en-CA" smtClean="0"/>
              <a:t>2018-07-09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58E3-FA51-42DC-82CF-87FA176AF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3D0BD-4CAC-47EA-96F1-42A70C2FA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34CF-7091-4367-BE54-3A4D587BFB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7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0A00-4DEC-4081-827B-B6C52AC2B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dirty="0"/>
              <a:t>Perimeter Sales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189E4-99AE-4359-8298-2AEEB3C53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  <a:p>
            <a:pPr algn="l"/>
            <a:r>
              <a:rPr lang="en-CA" dirty="0"/>
              <a:t>Perimeter, RP4D</a:t>
            </a:r>
          </a:p>
          <a:p>
            <a:pPr algn="l"/>
            <a:r>
              <a:rPr lang="en-CA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262970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4870-EDB3-4B59-AFC6-E311B618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Lighting Studies - Asymmetric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672E1C8-D9E8-4916-A19B-A8323AC03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933457"/>
              </p:ext>
            </p:extLst>
          </p:nvPr>
        </p:nvGraphicFramePr>
        <p:xfrm>
          <a:off x="706315" y="1874596"/>
          <a:ext cx="4911969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96">
                  <a:extLst>
                    <a:ext uri="{9D8B030D-6E8A-4147-A177-3AD203B41FA5}">
                      <a16:colId xmlns:a16="http://schemas.microsoft.com/office/drawing/2014/main" val="1738487344"/>
                    </a:ext>
                  </a:extLst>
                </a:gridCol>
                <a:gridCol w="1461389">
                  <a:extLst>
                    <a:ext uri="{9D8B030D-6E8A-4147-A177-3AD203B41FA5}">
                      <a16:colId xmlns:a16="http://schemas.microsoft.com/office/drawing/2014/main" val="2880920470"/>
                    </a:ext>
                  </a:extLst>
                </a:gridCol>
                <a:gridCol w="1274884">
                  <a:extLst>
                    <a:ext uri="{9D8B030D-6E8A-4147-A177-3AD203B41FA5}">
                      <a16:colId xmlns:a16="http://schemas.microsoft.com/office/drawing/2014/main" val="1134025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1600" b="0" kern="12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RP4D-1L35K-4-MBA-L2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RP4D-1L35K-4-MBA-L2</a:t>
                      </a:r>
                    </a:p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11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600" b="0" kern="12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Floor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44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kern="12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Average Light Level (</a:t>
                      </a:r>
                      <a:r>
                        <a:rPr lang="en-CA" sz="1600" b="0" kern="120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footcandles</a:t>
                      </a:r>
                      <a:r>
                        <a:rPr lang="en-CA" sz="1600" b="0" kern="12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31 fc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18 fc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96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Average to Minimum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5.70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2917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DACCE2-7388-4A87-ACD8-5A5160603E1E}"/>
              </a:ext>
            </a:extLst>
          </p:cNvPr>
          <p:cNvSpPr txBox="1"/>
          <p:nvPr/>
        </p:nvSpPr>
        <p:spPr>
          <a:xfrm>
            <a:off x="588395" y="4385072"/>
            <a:ext cx="634131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Room Reflectance: 80-50-20</a:t>
            </a:r>
          </a:p>
          <a:p>
            <a:r>
              <a:rPr lang="en-CA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Room dimensions: 10’ W x 40’ L</a:t>
            </a:r>
          </a:p>
          <a:p>
            <a:r>
              <a:rPr lang="en-CA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Ceiling Height: 9.5’</a:t>
            </a:r>
          </a:p>
          <a:p>
            <a:r>
              <a:rPr lang="en-CA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LLF: 0.900</a:t>
            </a:r>
          </a:p>
        </p:txBody>
      </p:sp>
      <p:pic>
        <p:nvPicPr>
          <p:cNvPr id="6" name="Picture 5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F679B3E-1921-444F-93F3-B9CA15408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r="1990"/>
          <a:stretch/>
        </p:blipFill>
        <p:spPr>
          <a:xfrm>
            <a:off x="5887616" y="2472928"/>
            <a:ext cx="6297498" cy="34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1886-1D85-4786-9B52-57D704EF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472" y="2209115"/>
            <a:ext cx="3250528" cy="3487010"/>
          </a:xfrm>
        </p:spPr>
        <p:txBody>
          <a:bodyPr>
            <a:normAutofit fontScale="85000" lnSpcReduction="20000"/>
          </a:bodyPr>
          <a:lstStyle/>
          <a:p>
            <a:r>
              <a:rPr lang="en-CA" sz="2000" dirty="0"/>
              <a:t>Available in flush and 3” regress</a:t>
            </a:r>
          </a:p>
          <a:p>
            <a:r>
              <a:rPr lang="en-CA" sz="2000" dirty="0"/>
              <a:t>Smooth lines of light with no pixilation or shadows</a:t>
            </a:r>
          </a:p>
          <a:p>
            <a:r>
              <a:rPr lang="en-CA" sz="2000" dirty="0"/>
              <a:t>3000K, 3500K, 4000K</a:t>
            </a:r>
          </a:p>
          <a:p>
            <a:r>
              <a:rPr lang="en-CA" sz="2000" dirty="0"/>
              <a:t>0-10V standard dimming</a:t>
            </a:r>
          </a:p>
          <a:p>
            <a:r>
              <a:rPr lang="en-CA" sz="2000" dirty="0"/>
              <a:t>80+ and 90+ CRI options available</a:t>
            </a:r>
          </a:p>
          <a:p>
            <a:r>
              <a:rPr lang="en-CA" sz="2000" dirty="0"/>
              <a:t>Continuous runs and 90° corners</a:t>
            </a:r>
          </a:p>
          <a:p>
            <a:r>
              <a:rPr lang="en-CA" sz="2000" dirty="0"/>
              <a:t>12” Telescopic for precise lengths, cut on site</a:t>
            </a:r>
          </a:p>
          <a:p>
            <a:r>
              <a:rPr lang="en-CA" sz="2000" dirty="0"/>
              <a:t>Plenum (UL pending)</a:t>
            </a:r>
          </a:p>
        </p:txBody>
      </p:sp>
      <p:pic>
        <p:nvPicPr>
          <p:cNvPr id="5" name="Picture 4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679D6ABD-D194-4220-A875-2602CC644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CCD99D-53E4-4CA8-8593-1A4507C1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291" y="369116"/>
            <a:ext cx="2942027" cy="1325563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WHY CHOOSE </a:t>
            </a:r>
            <a:br>
              <a:rPr lang="en-CA" sz="3200" dirty="0"/>
            </a:br>
            <a:r>
              <a:rPr lang="en-CA" sz="3200" dirty="0"/>
              <a:t>RAIL 4 PERIMETER</a:t>
            </a:r>
          </a:p>
        </p:txBody>
      </p:sp>
    </p:spTree>
    <p:extLst>
      <p:ext uri="{BB962C8B-B14F-4D97-AF65-F5344CB8AC3E}">
        <p14:creationId xmlns:p14="http://schemas.microsoft.com/office/powerpoint/2010/main" val="424713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791DDE1C-FBFF-474D-A134-E5CCA6FB6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D56F7E5-EF6C-4BE9-A175-F2ADBE13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CA" sz="3700" dirty="0"/>
              <a:t>AMBIENT – OPTICS &amp; DISTRIBUTION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EEFC9-17BD-4080-8A26-E44400AA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CA" sz="1100" dirty="0"/>
              <a:t>Angled LED array arrangement, along with a faceted asymmetric reflector, creates a unique illumination pattern that enhances wall features and illuminates the room with a comfortable level of brightness without glare</a:t>
            </a:r>
          </a:p>
          <a:p>
            <a:r>
              <a:rPr lang="en-CA" sz="1100" dirty="0"/>
              <a:t>Large range in lumen package to cover all of your applications</a:t>
            </a:r>
          </a:p>
          <a:p>
            <a:r>
              <a:rPr lang="en-CA" sz="1100" dirty="0"/>
              <a:t>Efficacies up to 98LPW</a:t>
            </a:r>
          </a:p>
          <a:p>
            <a:pPr marL="0" indent="0">
              <a:buNone/>
            </a:pPr>
            <a:endParaRPr lang="en-CA" sz="1100" dirty="0"/>
          </a:p>
          <a:p>
            <a:pPr marL="0" indent="0">
              <a:buNone/>
            </a:pPr>
            <a:r>
              <a:rPr lang="en-CA" sz="1100" dirty="0"/>
              <a:t>TYPICAL APPLICATIONS:</a:t>
            </a:r>
          </a:p>
          <a:p>
            <a:pPr marL="0" indent="0">
              <a:buNone/>
            </a:pPr>
            <a:r>
              <a:rPr lang="en-CA" sz="1100" dirty="0"/>
              <a:t>L1 or L2 ideal for illuminating wide hallways with light from one or both sides(</a:t>
            </a:r>
            <a:r>
              <a:rPr lang="en-CA" sz="1100" dirty="0" err="1"/>
              <a:t>ie</a:t>
            </a:r>
            <a:r>
              <a:rPr lang="en-CA" sz="1100" dirty="0"/>
              <a:t>. healthcare)</a:t>
            </a:r>
          </a:p>
          <a:p>
            <a:pPr marL="0" indent="0">
              <a:buNone/>
            </a:pPr>
            <a:r>
              <a:rPr lang="en-CA" sz="1100" dirty="0"/>
              <a:t>L3 or L4 light levels perfect for high ceiling or high mounting (</a:t>
            </a:r>
            <a:r>
              <a:rPr lang="en-CA" sz="1100" dirty="0" err="1"/>
              <a:t>ie</a:t>
            </a:r>
            <a:r>
              <a:rPr lang="en-CA" sz="1100" dirty="0"/>
              <a:t>. Public spaces, tower lobbies)</a:t>
            </a:r>
          </a:p>
          <a:p>
            <a:pPr marL="0" indent="0">
              <a:buNone/>
            </a:pP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22677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878F-C7EA-4EAD-B71C-B90ADFF5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200" dirty="0"/>
              <a:t>ASYMMETRIC (AMBIENT) - PERFORMANCE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EA43899-6F4C-4089-B7EA-A72E61B88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07336"/>
              </p:ext>
            </p:extLst>
          </p:nvPr>
        </p:nvGraphicFramePr>
        <p:xfrm>
          <a:off x="938868" y="4265187"/>
          <a:ext cx="4463643" cy="1705157"/>
        </p:xfrm>
        <a:graphic>
          <a:graphicData uri="http://schemas.openxmlformats.org/drawingml/2006/table">
            <a:tbl>
              <a:tblPr/>
              <a:tblGrid>
                <a:gridCol w="1102302">
                  <a:extLst>
                    <a:ext uri="{9D8B030D-6E8A-4147-A177-3AD203B41FA5}">
                      <a16:colId xmlns:a16="http://schemas.microsoft.com/office/drawing/2014/main" val="129728810"/>
                    </a:ext>
                  </a:extLst>
                </a:gridCol>
                <a:gridCol w="1129519">
                  <a:extLst>
                    <a:ext uri="{9D8B030D-6E8A-4147-A177-3AD203B41FA5}">
                      <a16:colId xmlns:a16="http://schemas.microsoft.com/office/drawing/2014/main" val="3334544583"/>
                    </a:ext>
                  </a:extLst>
                </a:gridCol>
                <a:gridCol w="1115911">
                  <a:extLst>
                    <a:ext uri="{9D8B030D-6E8A-4147-A177-3AD203B41FA5}">
                      <a16:colId xmlns:a16="http://schemas.microsoft.com/office/drawing/2014/main" val="3000578291"/>
                    </a:ext>
                  </a:extLst>
                </a:gridCol>
                <a:gridCol w="1115911">
                  <a:extLst>
                    <a:ext uri="{9D8B030D-6E8A-4147-A177-3AD203B41FA5}">
                      <a16:colId xmlns:a16="http://schemas.microsoft.com/office/drawing/2014/main" val="3021864694"/>
                    </a:ext>
                  </a:extLst>
                </a:gridCol>
              </a:tblGrid>
              <a:tr h="2467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</a:rPr>
                        <a:t>Total Light Output, 3500K, 80 CRI (Lumens per 4 ft)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58846"/>
                  </a:ext>
                </a:extLst>
              </a:tr>
              <a:tr h="2467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034435"/>
                  </a:ext>
                </a:extLst>
              </a:tr>
              <a:tr h="2467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2330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818654"/>
                  </a:ext>
                </a:extLst>
              </a:tr>
              <a:tr h="22436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097882"/>
                  </a:ext>
                </a:extLst>
              </a:tr>
              <a:tr h="2467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</a:rPr>
                        <a:t>Light Output, 3500K, 80 CRI (Lumens per foot)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162576"/>
                  </a:ext>
                </a:extLst>
              </a:tr>
              <a:tr h="2467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920236"/>
                  </a:ext>
                </a:extLst>
              </a:tr>
              <a:tr h="2467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91262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B1F5917-7828-411A-9206-351B5130A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86801"/>
              </p:ext>
            </p:extLst>
          </p:nvPr>
        </p:nvGraphicFramePr>
        <p:xfrm>
          <a:off x="6096000" y="4265187"/>
          <a:ext cx="4463643" cy="1705158"/>
        </p:xfrm>
        <a:graphic>
          <a:graphicData uri="http://schemas.openxmlformats.org/drawingml/2006/table">
            <a:tbl>
              <a:tblPr/>
              <a:tblGrid>
                <a:gridCol w="1102301">
                  <a:extLst>
                    <a:ext uri="{9D8B030D-6E8A-4147-A177-3AD203B41FA5}">
                      <a16:colId xmlns:a16="http://schemas.microsoft.com/office/drawing/2014/main" val="166975218"/>
                    </a:ext>
                  </a:extLst>
                </a:gridCol>
                <a:gridCol w="1129520">
                  <a:extLst>
                    <a:ext uri="{9D8B030D-6E8A-4147-A177-3AD203B41FA5}">
                      <a16:colId xmlns:a16="http://schemas.microsoft.com/office/drawing/2014/main" val="1860841186"/>
                    </a:ext>
                  </a:extLst>
                </a:gridCol>
                <a:gridCol w="1115911">
                  <a:extLst>
                    <a:ext uri="{9D8B030D-6E8A-4147-A177-3AD203B41FA5}">
                      <a16:colId xmlns:a16="http://schemas.microsoft.com/office/drawing/2014/main" val="2280808862"/>
                    </a:ext>
                  </a:extLst>
                </a:gridCol>
                <a:gridCol w="1115911">
                  <a:extLst>
                    <a:ext uri="{9D8B030D-6E8A-4147-A177-3AD203B41FA5}">
                      <a16:colId xmlns:a16="http://schemas.microsoft.com/office/drawing/2014/main" val="1579646069"/>
                    </a:ext>
                  </a:extLst>
                </a:gridCol>
              </a:tblGrid>
              <a:tr h="2435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</a:rPr>
                        <a:t>Power, 3500K, 80 CRI (Watts per foot)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194062"/>
                  </a:ext>
                </a:extLst>
              </a:tr>
              <a:tr h="24359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580151"/>
                  </a:ext>
                </a:extLst>
              </a:tr>
              <a:tr h="24359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010335"/>
                  </a:ext>
                </a:extLst>
              </a:tr>
              <a:tr h="243594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925793"/>
                  </a:ext>
                </a:extLst>
              </a:tr>
              <a:tr h="2435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</a:rPr>
                        <a:t>Efficacy, 3500K, 80 CRI (Lumens per foot)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81377"/>
                  </a:ext>
                </a:extLst>
              </a:tr>
              <a:tr h="24359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07268"/>
                  </a:ext>
                </a:extLst>
              </a:tr>
              <a:tr h="24359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305285"/>
                  </a:ext>
                </a:extLst>
              </a:tr>
            </a:tbl>
          </a:graphicData>
        </a:graphic>
      </p:graphicFrame>
      <p:pic>
        <p:nvPicPr>
          <p:cNvPr id="1026" name="Picture 3" descr="image004">
            <a:extLst>
              <a:ext uri="{FF2B5EF4-FFF2-40B4-BE49-F238E27FC236}">
                <a16:creationId xmlns:a16="http://schemas.microsoft.com/office/drawing/2014/main" id="{FFE54B96-8A23-4644-910D-795795A3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075" y="1393801"/>
            <a:ext cx="2614568" cy="27003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5979FA-BE6A-42DA-AC96-E499A7899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77055"/>
              </p:ext>
            </p:extLst>
          </p:nvPr>
        </p:nvGraphicFramePr>
        <p:xfrm>
          <a:off x="938868" y="2286794"/>
          <a:ext cx="5092656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2254294">
                  <a:extLst>
                    <a:ext uri="{9D8B030D-6E8A-4147-A177-3AD203B41FA5}">
                      <a16:colId xmlns:a16="http://schemas.microsoft.com/office/drawing/2014/main" val="1361669538"/>
                    </a:ext>
                  </a:extLst>
                </a:gridCol>
                <a:gridCol w="189566">
                  <a:extLst>
                    <a:ext uri="{9D8B030D-6E8A-4147-A177-3AD203B41FA5}">
                      <a16:colId xmlns:a16="http://schemas.microsoft.com/office/drawing/2014/main" val="3860935463"/>
                    </a:ext>
                  </a:extLst>
                </a:gridCol>
                <a:gridCol w="189566">
                  <a:extLst>
                    <a:ext uri="{9D8B030D-6E8A-4147-A177-3AD203B41FA5}">
                      <a16:colId xmlns:a16="http://schemas.microsoft.com/office/drawing/2014/main" val="1416799819"/>
                    </a:ext>
                  </a:extLst>
                </a:gridCol>
                <a:gridCol w="2459230">
                  <a:extLst>
                    <a:ext uri="{9D8B030D-6E8A-4147-A177-3AD203B41FA5}">
                      <a16:colId xmlns:a16="http://schemas.microsoft.com/office/drawing/2014/main" val="180184180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b="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L1 Light level</a:t>
                      </a:r>
                      <a:endParaRPr lang="en-CA" sz="11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2599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b="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Efficacy: 98 Lumens per Watt</a:t>
                      </a:r>
                      <a:endParaRPr lang="en-CA" sz="11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66462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b="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Total luminaire output: 1370 Lumens (343 Lumens/ft)</a:t>
                      </a:r>
                      <a:endParaRPr lang="en-CA" sz="11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9669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b="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Power: 14 Watts (3.5 Watts/ft)</a:t>
                      </a:r>
                      <a:endParaRPr lang="en-CA" sz="11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817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b="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CCT:3500K</a:t>
                      </a:r>
                      <a:endParaRPr lang="en-CA" sz="11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0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94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D56F7E5-EF6C-4BE9-A175-F2ADBE13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PERIMETER – OPTICS &amp; DISTRIBUTION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EEFC9-17BD-4080-8A26-E44400AA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CA" sz="1100" dirty="0"/>
              <a:t>LED array pointed downward and a faceted reflector profile, shape the beam into an optimal downward distribution, </a:t>
            </a:r>
            <a:r>
              <a:rPr lang="en-CA" sz="1100" dirty="0">
                <a:solidFill>
                  <a:srgbClr val="00B0F0"/>
                </a:solidFill>
              </a:rPr>
              <a:t>highlighting the transition between the ceiling and wall</a:t>
            </a:r>
          </a:p>
          <a:p>
            <a:r>
              <a:rPr lang="en-CA" sz="1100" dirty="0"/>
              <a:t>Very uniform and even wall illumination creates visual interest on the entire height of the wall</a:t>
            </a:r>
          </a:p>
          <a:p>
            <a:r>
              <a:rPr lang="en-CA" sz="1100" dirty="0"/>
              <a:t>Efficacies up to 100LPW</a:t>
            </a:r>
            <a:endParaRPr lang="en-CA" sz="11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sz="1100" dirty="0"/>
          </a:p>
          <a:p>
            <a:pPr marL="0" indent="0">
              <a:buNone/>
            </a:pPr>
            <a:r>
              <a:rPr lang="en-CA" sz="1200" dirty="0"/>
              <a:t>TYPICAL APPLICATIONS:</a:t>
            </a:r>
          </a:p>
          <a:p>
            <a:pPr marL="0" indent="0">
              <a:buNone/>
            </a:pPr>
            <a:r>
              <a:rPr lang="en-CA" sz="1100" dirty="0"/>
              <a:t>Great for corridors, reception areas or elevator lobbies</a:t>
            </a:r>
          </a:p>
          <a:p>
            <a:pPr marL="0" indent="0">
              <a:buNone/>
            </a:pPr>
            <a:r>
              <a:rPr lang="en-CA" sz="1100" dirty="0"/>
              <a:t>Perimeter lighting in large open office areas (wall to wall and accent lighting)</a:t>
            </a:r>
          </a:p>
          <a:p>
            <a:pPr marL="0" indent="0">
              <a:buNone/>
            </a:pPr>
            <a:endParaRPr lang="en-CA" sz="1100" dirty="0"/>
          </a:p>
          <a:p>
            <a:pPr marL="0" indent="0">
              <a:buNone/>
            </a:pPr>
            <a:endParaRPr lang="en-CA" sz="1100" dirty="0"/>
          </a:p>
        </p:txBody>
      </p:sp>
      <p:pic>
        <p:nvPicPr>
          <p:cNvPr id="7" name="Picture 6" descr="A room with white walls&#10;&#10;Description generated with high confidence">
            <a:extLst>
              <a:ext uri="{FF2B5EF4-FFF2-40B4-BE49-F238E27FC236}">
                <a16:creationId xmlns:a16="http://schemas.microsoft.com/office/drawing/2014/main" id="{56993B5A-1BA4-44B3-AE4F-D19CFBCF4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r="16651"/>
          <a:stretch/>
        </p:blipFill>
        <p:spPr>
          <a:xfrm>
            <a:off x="4639056" y="1"/>
            <a:ext cx="7552944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534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7A65-7962-4251-A58D-7F4494EB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200" dirty="0"/>
              <a:t>SYMMETRIC (PERIMETER) - PERFORMANCE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6C05BE-3DB0-4F82-82D3-CC37D5A3A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696103"/>
              </p:ext>
            </p:extLst>
          </p:nvPr>
        </p:nvGraphicFramePr>
        <p:xfrm>
          <a:off x="822121" y="2394802"/>
          <a:ext cx="9020380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4023977">
                  <a:extLst>
                    <a:ext uri="{9D8B030D-6E8A-4147-A177-3AD203B41FA5}">
                      <a16:colId xmlns:a16="http://schemas.microsoft.com/office/drawing/2014/main" val="1433439506"/>
                    </a:ext>
                  </a:extLst>
                </a:gridCol>
                <a:gridCol w="306706">
                  <a:extLst>
                    <a:ext uri="{9D8B030D-6E8A-4147-A177-3AD203B41FA5}">
                      <a16:colId xmlns:a16="http://schemas.microsoft.com/office/drawing/2014/main" val="3655830156"/>
                    </a:ext>
                  </a:extLst>
                </a:gridCol>
                <a:gridCol w="306706">
                  <a:extLst>
                    <a:ext uri="{9D8B030D-6E8A-4147-A177-3AD203B41FA5}">
                      <a16:colId xmlns:a16="http://schemas.microsoft.com/office/drawing/2014/main" val="3995864312"/>
                    </a:ext>
                  </a:extLst>
                </a:gridCol>
                <a:gridCol w="4382991">
                  <a:extLst>
                    <a:ext uri="{9D8B030D-6E8A-4147-A177-3AD203B41FA5}">
                      <a16:colId xmlns:a16="http://schemas.microsoft.com/office/drawing/2014/main" val="16140794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L1Light level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3251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Efficacy: 100 Lumens per Watt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93766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Total luminaire output: 1401 Lumens (350Lumens/ft)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26375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Power: 14 Watts (3.5Watts/ft)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459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CCT:3500K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5188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3BEBB25-06FA-4431-B171-05FA2DD4E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17157"/>
              </p:ext>
            </p:extLst>
          </p:nvPr>
        </p:nvGraphicFramePr>
        <p:xfrm>
          <a:off x="838200" y="4328719"/>
          <a:ext cx="4690145" cy="1501374"/>
        </p:xfrm>
        <a:graphic>
          <a:graphicData uri="http://schemas.openxmlformats.org/drawingml/2006/table">
            <a:tbl>
              <a:tblPr/>
              <a:tblGrid>
                <a:gridCol w="1240707">
                  <a:extLst>
                    <a:ext uri="{9D8B030D-6E8A-4147-A177-3AD203B41FA5}">
                      <a16:colId xmlns:a16="http://schemas.microsoft.com/office/drawing/2014/main" val="3193049526"/>
                    </a:ext>
                  </a:extLst>
                </a:gridCol>
                <a:gridCol w="1145268">
                  <a:extLst>
                    <a:ext uri="{9D8B030D-6E8A-4147-A177-3AD203B41FA5}">
                      <a16:colId xmlns:a16="http://schemas.microsoft.com/office/drawing/2014/main" val="3232712549"/>
                    </a:ext>
                  </a:extLst>
                </a:gridCol>
                <a:gridCol w="1131634">
                  <a:extLst>
                    <a:ext uri="{9D8B030D-6E8A-4147-A177-3AD203B41FA5}">
                      <a16:colId xmlns:a16="http://schemas.microsoft.com/office/drawing/2014/main" val="777399135"/>
                    </a:ext>
                  </a:extLst>
                </a:gridCol>
                <a:gridCol w="1172536">
                  <a:extLst>
                    <a:ext uri="{9D8B030D-6E8A-4147-A177-3AD203B41FA5}">
                      <a16:colId xmlns:a16="http://schemas.microsoft.com/office/drawing/2014/main" val="2838274572"/>
                    </a:ext>
                  </a:extLst>
                </a:gridCol>
              </a:tblGrid>
              <a:tr h="2144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</a:rPr>
                        <a:t>Total Light Output, 3500K, 80 CRI (Lumens)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51782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434489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2384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009331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85660"/>
                  </a:ext>
                </a:extLst>
              </a:tr>
              <a:tr h="2144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</a:rPr>
                        <a:t>Light Output, 3500K, 80 CRI (Lumens per foot)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950723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606255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73801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3B4999-6BFF-41CD-B1DD-81EB78B87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10336"/>
              </p:ext>
            </p:extLst>
          </p:nvPr>
        </p:nvGraphicFramePr>
        <p:xfrm>
          <a:off x="6095999" y="4328719"/>
          <a:ext cx="4690145" cy="1501374"/>
        </p:xfrm>
        <a:graphic>
          <a:graphicData uri="http://schemas.openxmlformats.org/drawingml/2006/table">
            <a:tbl>
              <a:tblPr/>
              <a:tblGrid>
                <a:gridCol w="1240707">
                  <a:extLst>
                    <a:ext uri="{9D8B030D-6E8A-4147-A177-3AD203B41FA5}">
                      <a16:colId xmlns:a16="http://schemas.microsoft.com/office/drawing/2014/main" val="215160493"/>
                    </a:ext>
                  </a:extLst>
                </a:gridCol>
                <a:gridCol w="1145268">
                  <a:extLst>
                    <a:ext uri="{9D8B030D-6E8A-4147-A177-3AD203B41FA5}">
                      <a16:colId xmlns:a16="http://schemas.microsoft.com/office/drawing/2014/main" val="3361098102"/>
                    </a:ext>
                  </a:extLst>
                </a:gridCol>
                <a:gridCol w="1131634">
                  <a:extLst>
                    <a:ext uri="{9D8B030D-6E8A-4147-A177-3AD203B41FA5}">
                      <a16:colId xmlns:a16="http://schemas.microsoft.com/office/drawing/2014/main" val="2662148413"/>
                    </a:ext>
                  </a:extLst>
                </a:gridCol>
                <a:gridCol w="1172536">
                  <a:extLst>
                    <a:ext uri="{9D8B030D-6E8A-4147-A177-3AD203B41FA5}">
                      <a16:colId xmlns:a16="http://schemas.microsoft.com/office/drawing/2014/main" val="1833259004"/>
                    </a:ext>
                  </a:extLst>
                </a:gridCol>
              </a:tblGrid>
              <a:tr h="2144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</a:rPr>
                        <a:t>Power, 3500K, 80 CRI (Watts per foot)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55091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813174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438959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77602"/>
                  </a:ext>
                </a:extLst>
              </a:tr>
              <a:tr h="2144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</a:rPr>
                        <a:t>Efficacy, 3500K, 80 CRI (Lumens per foot)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44450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L4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457807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91800"/>
                  </a:ext>
                </a:extLst>
              </a:tr>
            </a:tbl>
          </a:graphicData>
        </a:graphic>
      </p:graphicFrame>
      <p:pic>
        <p:nvPicPr>
          <p:cNvPr id="2050" name="Picture 4" descr="image001">
            <a:extLst>
              <a:ext uri="{FF2B5EF4-FFF2-40B4-BE49-F238E27FC236}">
                <a16:creationId xmlns:a16="http://schemas.microsoft.com/office/drawing/2014/main" id="{9AB270F6-5817-4028-94BE-C4898043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67" y="1364877"/>
            <a:ext cx="2684477" cy="28248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14EF-9A27-4765-8CE2-8F97DA1C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EASE OF INSTALL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794AB-CBDB-4BDC-B281-F693A19A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Telescopic Portion for both flush and regressed available in 2’, 3’ and 4’ (+12” extension)</a:t>
            </a:r>
          </a:p>
          <a:p>
            <a:r>
              <a:rPr lang="en-CA" dirty="0"/>
              <a:t>Benefit: offers exact fit while delivering even illumination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1CD04-11FD-46D4-B80B-E5DDB5FE31DF}"/>
              </a:ext>
            </a:extLst>
          </p:cNvPr>
          <p:cNvGrpSpPr/>
          <p:nvPr/>
        </p:nvGrpSpPr>
        <p:grpSpPr>
          <a:xfrm>
            <a:off x="4161943" y="3640822"/>
            <a:ext cx="5602842" cy="2852053"/>
            <a:chOff x="5562905" y="4263401"/>
            <a:chExt cx="4739780" cy="23237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D98A8F-AA24-47F3-990C-F9BCC6501D8A}"/>
                </a:ext>
              </a:extLst>
            </p:cNvPr>
            <p:cNvGrpSpPr/>
            <p:nvPr/>
          </p:nvGrpSpPr>
          <p:grpSpPr>
            <a:xfrm>
              <a:off x="5562905" y="4263401"/>
              <a:ext cx="4739780" cy="2323751"/>
              <a:chOff x="1662946" y="4080194"/>
              <a:chExt cx="5671946" cy="268373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2337489-5015-4C12-ACAA-EFE1959DE8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5" t="10930" r="6377" b="25994"/>
              <a:stretch/>
            </p:blipFill>
            <p:spPr>
              <a:xfrm>
                <a:off x="1662946" y="4080194"/>
                <a:ext cx="5671946" cy="2683732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BD551A-C618-4BF2-9627-478889F45F3D}"/>
                  </a:ext>
                </a:extLst>
              </p:cNvPr>
              <p:cNvSpPr txBox="1"/>
              <p:nvPr/>
            </p:nvSpPr>
            <p:spPr>
              <a:xfrm rot="20364082">
                <a:off x="1919020" y="5328152"/>
                <a:ext cx="1219690" cy="319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12” max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58BC68B-16FC-4B91-B36C-9E1D61745B5C}"/>
                </a:ext>
              </a:extLst>
            </p:cNvPr>
            <p:cNvCxnSpPr/>
            <p:nvPr/>
          </p:nvCxnSpPr>
          <p:spPr>
            <a:xfrm flipV="1">
              <a:off x="5685247" y="5679347"/>
              <a:ext cx="858166" cy="29361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105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88C0-A713-4766-900E-6C96FA84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MOUNTING AND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EDF2-CEF6-464B-805A-2F18228B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Ceiling Flush Mount and 3” Regress available</a:t>
            </a:r>
          </a:p>
          <a:p>
            <a:pPr marL="0" indent="0">
              <a:buNone/>
            </a:pPr>
            <a:r>
              <a:rPr lang="en-CA" sz="2000" dirty="0"/>
              <a:t>Standard lengths 2’, 3’, 4’, 5’, 8’, 10’, 12’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FDA4D-B076-4898-AD80-A1EF93B8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68" y="4124017"/>
            <a:ext cx="4184526" cy="1597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C44C0-C5DC-4819-9DBE-56CBDD8F8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68" y="2248330"/>
            <a:ext cx="3605261" cy="1604255"/>
          </a:xfrm>
          <a:prstGeom prst="rect">
            <a:avLst/>
          </a:prstGeom>
        </p:spPr>
      </p:pic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41EAAB96-6000-4844-81DF-82555070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0458"/>
            <a:ext cx="4084514" cy="252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2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E575-B151-4A36-8C3C-234C8C16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CORNERS AND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EFED-A994-4BAF-864D-D3AA3D9C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90° Inside and Outside corners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FB316-86A0-435D-B44C-E0239AF5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736" y="1229242"/>
            <a:ext cx="4158865" cy="2022281"/>
          </a:xfrm>
          <a:prstGeom prst="rect">
            <a:avLst/>
          </a:prstGeom>
        </p:spPr>
      </p:pic>
      <p:pic>
        <p:nvPicPr>
          <p:cNvPr id="2050" name="Picture 5" descr="image003">
            <a:extLst>
              <a:ext uri="{FF2B5EF4-FFF2-40B4-BE49-F238E27FC236}">
                <a16:creationId xmlns:a16="http://schemas.microsoft.com/office/drawing/2014/main" id="{7C42A2DE-94C9-4C19-B779-7E2B1485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1" y="3126401"/>
            <a:ext cx="9728106" cy="34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69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591</Words>
  <Application>Microsoft Office PowerPoint</Application>
  <PresentationFormat>Widescreen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 Light</vt:lpstr>
      <vt:lpstr>Office Theme</vt:lpstr>
      <vt:lpstr>Perimeter Sales Presentation</vt:lpstr>
      <vt:lpstr>WHY CHOOSE  RAIL 4 PERIMETER</vt:lpstr>
      <vt:lpstr>AMBIENT – OPTICS &amp; DISTRIBUTION</vt:lpstr>
      <vt:lpstr>ASYMMETRIC (AMBIENT) - PERFORMANCE</vt:lpstr>
      <vt:lpstr>PERIMETER – OPTICS &amp; DISTRIBUTION</vt:lpstr>
      <vt:lpstr>SYMMETRIC (PERIMETER) - PERFORMANCE</vt:lpstr>
      <vt:lpstr>EASE OF INSTALL</vt:lpstr>
      <vt:lpstr>MOUNTING AND LENGTHS</vt:lpstr>
      <vt:lpstr>CORNERS AND PATTERNS</vt:lpstr>
      <vt:lpstr>Lighting Studies - Asymmetric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Lojek</dc:creator>
  <cp:lastModifiedBy>Monika Lojek</cp:lastModifiedBy>
  <cp:revision>68</cp:revision>
  <cp:lastPrinted>2018-04-30T18:01:02Z</cp:lastPrinted>
  <dcterms:created xsi:type="dcterms:W3CDTF">2018-04-18T18:54:43Z</dcterms:created>
  <dcterms:modified xsi:type="dcterms:W3CDTF">2018-07-09T17:05:50Z</dcterms:modified>
</cp:coreProperties>
</file>